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302" r:id="rId5"/>
  </p:sldIdLst>
  <p:sldSz cx="10693400" cy="75612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92256" autoAdjust="0"/>
  </p:normalViewPr>
  <p:slideViewPr>
    <p:cSldViewPr>
      <p:cViewPr>
        <p:scale>
          <a:sx n="90" d="100"/>
          <a:sy n="90" d="100"/>
        </p:scale>
        <p:origin x="-240" y="168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4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2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2329" y="472579"/>
            <a:ext cx="1988305" cy="1005893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845" y="472579"/>
            <a:ext cx="5792258" cy="100589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0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19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847" y="2751460"/>
            <a:ext cx="3889353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09421" y="2751460"/>
            <a:ext cx="3891210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5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8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4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4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42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99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3C5F-BDB6-4761-9CBE-23FFDC7ACD43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04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6329763" y="324247"/>
            <a:ext cx="3457286" cy="461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07 AU 11 </a:t>
            </a:r>
            <a:r>
              <a:rPr lang="fr-FR" sz="1200" b="1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2019</a:t>
            </a:r>
            <a:endParaRPr lang="fr-FR" sz="1200" b="1" dirty="0">
              <a:solidFill>
                <a:srgbClr val="3F14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42242" y="22684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Connecteur droit 96"/>
          <p:cNvCxnSpPr>
            <a:cxnSpLocks noChangeShapeType="1"/>
          </p:cNvCxnSpPr>
          <p:nvPr/>
        </p:nvCxnSpPr>
        <p:spPr bwMode="auto">
          <a:xfrm>
            <a:off x="2914650" y="226201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Connecteur droit 97"/>
          <p:cNvCxnSpPr>
            <a:cxnSpLocks noChangeShapeType="1"/>
          </p:cNvCxnSpPr>
          <p:nvPr/>
        </p:nvCxnSpPr>
        <p:spPr bwMode="auto">
          <a:xfrm>
            <a:off x="464459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Connecteur droit 98"/>
          <p:cNvCxnSpPr>
            <a:cxnSpLocks noChangeShapeType="1"/>
          </p:cNvCxnSpPr>
          <p:nvPr/>
        </p:nvCxnSpPr>
        <p:spPr bwMode="auto">
          <a:xfrm>
            <a:off x="635391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Connecteur droit 99"/>
          <p:cNvCxnSpPr>
            <a:cxnSpLocks noChangeShapeType="1"/>
          </p:cNvCxnSpPr>
          <p:nvPr/>
        </p:nvCxnSpPr>
        <p:spPr bwMode="auto">
          <a:xfrm>
            <a:off x="8143859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Connecteur droit 100"/>
          <p:cNvCxnSpPr>
            <a:cxnSpLocks noChangeShapeType="1"/>
          </p:cNvCxnSpPr>
          <p:nvPr/>
        </p:nvCxnSpPr>
        <p:spPr bwMode="auto">
          <a:xfrm>
            <a:off x="1242242" y="35544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Connecteur droit 101"/>
          <p:cNvCxnSpPr>
            <a:cxnSpLocks noChangeShapeType="1"/>
          </p:cNvCxnSpPr>
          <p:nvPr/>
        </p:nvCxnSpPr>
        <p:spPr bwMode="auto">
          <a:xfrm>
            <a:off x="2914650" y="354798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Connecteur droit 102"/>
          <p:cNvCxnSpPr>
            <a:cxnSpLocks noChangeShapeType="1"/>
          </p:cNvCxnSpPr>
          <p:nvPr/>
        </p:nvCxnSpPr>
        <p:spPr bwMode="auto">
          <a:xfrm>
            <a:off x="4644590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Connecteur droit 103"/>
          <p:cNvCxnSpPr>
            <a:cxnSpLocks noChangeShapeType="1"/>
          </p:cNvCxnSpPr>
          <p:nvPr/>
        </p:nvCxnSpPr>
        <p:spPr bwMode="auto">
          <a:xfrm>
            <a:off x="6353910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Connecteur droit 104"/>
          <p:cNvCxnSpPr>
            <a:cxnSpLocks noChangeShapeType="1"/>
          </p:cNvCxnSpPr>
          <p:nvPr/>
        </p:nvCxnSpPr>
        <p:spPr bwMode="auto">
          <a:xfrm>
            <a:off x="8143859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Connecteur droit 105"/>
          <p:cNvCxnSpPr>
            <a:cxnSpLocks noChangeShapeType="1"/>
          </p:cNvCxnSpPr>
          <p:nvPr/>
        </p:nvCxnSpPr>
        <p:spPr bwMode="auto">
          <a:xfrm>
            <a:off x="1242242" y="464472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Connecteur droit 106"/>
          <p:cNvCxnSpPr>
            <a:cxnSpLocks noChangeShapeType="1"/>
          </p:cNvCxnSpPr>
          <p:nvPr/>
        </p:nvCxnSpPr>
        <p:spPr bwMode="auto">
          <a:xfrm>
            <a:off x="2914650" y="463827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Connecteur droit 107"/>
          <p:cNvCxnSpPr>
            <a:cxnSpLocks noChangeShapeType="1"/>
          </p:cNvCxnSpPr>
          <p:nvPr/>
        </p:nvCxnSpPr>
        <p:spPr bwMode="auto">
          <a:xfrm>
            <a:off x="4644590" y="465489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Connecteur droit 108"/>
          <p:cNvCxnSpPr>
            <a:cxnSpLocks noChangeShapeType="1"/>
          </p:cNvCxnSpPr>
          <p:nvPr/>
        </p:nvCxnSpPr>
        <p:spPr bwMode="auto">
          <a:xfrm>
            <a:off x="6353910" y="465489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Connecteur droit 109"/>
          <p:cNvCxnSpPr>
            <a:cxnSpLocks noChangeShapeType="1"/>
          </p:cNvCxnSpPr>
          <p:nvPr/>
        </p:nvCxnSpPr>
        <p:spPr bwMode="auto">
          <a:xfrm>
            <a:off x="8143859" y="465489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Connecteur droit 110"/>
          <p:cNvCxnSpPr>
            <a:cxnSpLocks noChangeShapeType="1"/>
          </p:cNvCxnSpPr>
          <p:nvPr/>
        </p:nvCxnSpPr>
        <p:spPr bwMode="auto">
          <a:xfrm>
            <a:off x="1242242" y="543681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Connecteur droit 111"/>
          <p:cNvCxnSpPr>
            <a:cxnSpLocks noChangeShapeType="1"/>
          </p:cNvCxnSpPr>
          <p:nvPr/>
        </p:nvCxnSpPr>
        <p:spPr bwMode="auto">
          <a:xfrm>
            <a:off x="2914650" y="543036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Connecteur droit 112"/>
          <p:cNvCxnSpPr>
            <a:cxnSpLocks noChangeShapeType="1"/>
          </p:cNvCxnSpPr>
          <p:nvPr/>
        </p:nvCxnSpPr>
        <p:spPr bwMode="auto">
          <a:xfrm>
            <a:off x="4644590" y="544698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Connecteur droit 113"/>
          <p:cNvCxnSpPr>
            <a:cxnSpLocks noChangeShapeType="1"/>
          </p:cNvCxnSpPr>
          <p:nvPr/>
        </p:nvCxnSpPr>
        <p:spPr bwMode="auto">
          <a:xfrm>
            <a:off x="6353910" y="544698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Connecteur droit 114"/>
          <p:cNvCxnSpPr>
            <a:cxnSpLocks noChangeShapeType="1"/>
          </p:cNvCxnSpPr>
          <p:nvPr/>
        </p:nvCxnSpPr>
        <p:spPr bwMode="auto">
          <a:xfrm>
            <a:off x="8143859" y="544698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7449D6CD-133A-4D19-8725-9CC9606C5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450123"/>
              </p:ext>
            </p:extLst>
          </p:nvPr>
        </p:nvGraphicFramePr>
        <p:xfrm>
          <a:off x="1170236" y="1548383"/>
          <a:ext cx="8485792" cy="5194985"/>
        </p:xfrm>
        <a:graphic>
          <a:graphicData uri="http://schemas.openxmlformats.org/drawingml/2006/table">
            <a:tbl>
              <a:tblPr/>
              <a:tblGrid>
                <a:gridCol w="1394164">
                  <a:extLst>
                    <a:ext uri="{9D8B030D-6E8A-4147-A177-3AD203B41FA5}">
                      <a16:colId xmlns:a16="http://schemas.microsoft.com/office/drawing/2014/main" xmlns="" val="3266372229"/>
                    </a:ext>
                  </a:extLst>
                </a:gridCol>
                <a:gridCol w="1912101">
                  <a:extLst>
                    <a:ext uri="{9D8B030D-6E8A-4147-A177-3AD203B41FA5}">
                      <a16:colId xmlns:a16="http://schemas.microsoft.com/office/drawing/2014/main" xmlns="" val="3039937865"/>
                    </a:ext>
                  </a:extLst>
                </a:gridCol>
                <a:gridCol w="1726509">
                  <a:extLst>
                    <a:ext uri="{9D8B030D-6E8A-4147-A177-3AD203B41FA5}">
                      <a16:colId xmlns:a16="http://schemas.microsoft.com/office/drawing/2014/main" xmlns="" val="278993063"/>
                    </a:ext>
                  </a:extLst>
                </a:gridCol>
                <a:gridCol w="1726509">
                  <a:extLst>
                    <a:ext uri="{9D8B030D-6E8A-4147-A177-3AD203B41FA5}">
                      <a16:colId xmlns:a16="http://schemas.microsoft.com/office/drawing/2014/main" xmlns="" val="2677359372"/>
                    </a:ext>
                  </a:extLst>
                </a:gridCol>
                <a:gridCol w="1726509">
                  <a:extLst>
                    <a:ext uri="{9D8B030D-6E8A-4147-A177-3AD203B41FA5}">
                      <a16:colId xmlns:a16="http://schemas.microsoft.com/office/drawing/2014/main" xmlns="" val="708323172"/>
                    </a:ext>
                  </a:extLst>
                </a:gridCol>
              </a:tblGrid>
              <a:tr h="289085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Cœur de palmier 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Radis roses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7803124"/>
                  </a:ext>
                </a:extLst>
              </a:tr>
              <a:tr h="2890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Salade de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torti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et dés de 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Champignons à la Grecque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Endives et croûtons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Céleri râpé</a:t>
                      </a:r>
                    </a:p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aux raisins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1378752"/>
                  </a:ext>
                </a:extLst>
              </a:tr>
              <a:tr h="283827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Pâté de campagne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Soupe crème cresson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Crêpe au fromage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4742131"/>
                  </a:ext>
                </a:extLst>
              </a:tr>
              <a:tr h="14303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0213772"/>
                  </a:ext>
                </a:extLst>
              </a:tr>
              <a:tr h="28606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Sauté de veau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Pates sauce Bolognaise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Pilons de poulet rôti aux herbes de Provence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Escalope de dinde au jus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Nuggets de poulet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9846832"/>
                  </a:ext>
                </a:extLst>
              </a:tr>
              <a:tr h="2890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Pizza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Hoki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sauce aurore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Omelette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Marmite de poisson à l’orientale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874624"/>
                  </a:ext>
                </a:extLst>
              </a:tr>
              <a:tr h="286060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Boulettes de mouton sauce catalane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4474040"/>
                  </a:ext>
                </a:extLst>
              </a:tr>
              <a:tr h="14303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0367640"/>
                  </a:ext>
                </a:extLst>
              </a:tr>
              <a:tr h="28606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Ratatouille/ purée de pomme de terre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au thym/pates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Frites/haricots verts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Semoule/légumes couscous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Boulgour à la tomate/haricots beurre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2454127"/>
                  </a:ext>
                </a:extLst>
              </a:tr>
              <a:tr h="395107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3506047"/>
                  </a:ext>
                </a:extLst>
              </a:tr>
              <a:tr h="45579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1690017"/>
                  </a:ext>
                </a:extLst>
              </a:tr>
              <a:tr h="278132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4747098"/>
                  </a:ext>
                </a:extLst>
              </a:tr>
              <a:tr h="3586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Fraidou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Edam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Yaourt nature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7781321"/>
                  </a:ext>
                </a:extLst>
              </a:tr>
              <a:tr h="14303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Camembert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Petit cotentin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Kiri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Petit moulé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Vache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picon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7431256"/>
                  </a:ext>
                </a:extLst>
              </a:tr>
              <a:tr h="173452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0422968"/>
                  </a:ext>
                </a:extLst>
              </a:tr>
              <a:tr h="2733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Chou chantilly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6792979"/>
                  </a:ext>
                </a:extLst>
              </a:tr>
              <a:tr h="257548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Poire bio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Salade de fruits 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Flan saveur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6713656"/>
                  </a:ext>
                </a:extLst>
              </a:tr>
              <a:tr h="28606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Barre bretonne et crème anglaise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Mousse à la noix de coco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Crème dessert à la vanille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Mille-feuille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Smoothie à la </a:t>
                      </a:r>
                    </a:p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pomme et ananas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1368512"/>
                  </a:ext>
                </a:extLst>
              </a:tr>
              <a:tr h="2785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Compote de pomme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fr-FR" sz="9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2406270"/>
                  </a:ext>
                </a:extLst>
              </a:tr>
            </a:tbl>
          </a:graphicData>
        </a:graphic>
      </p:graphicFrame>
      <p:pic>
        <p:nvPicPr>
          <p:cNvPr id="57" name="Image 56">
            <a:extLst>
              <a:ext uri="{FF2B5EF4-FFF2-40B4-BE49-F238E27FC236}">
                <a16:creationId xmlns:a16="http://schemas.microsoft.com/office/drawing/2014/main" xmlns="" id="{1D7A1769-05D7-4B09-A760-CCDBE9C3B1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200" y="6048379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998327" y="6769898"/>
            <a:ext cx="2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92D050"/>
                </a:solidFill>
              </a:rPr>
              <a:t>Menu maternelle en vert</a:t>
            </a:r>
          </a:p>
        </p:txBody>
      </p:sp>
      <p:pic>
        <p:nvPicPr>
          <p:cNvPr id="69" name="Image 68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249" y="6067559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76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age 117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81" y="6042830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Image 118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167" y="6394080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Image 112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130" y="6031921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8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6365061" y="386684"/>
            <a:ext cx="3446135" cy="297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14 AU 18 JANVIER 2019</a:t>
            </a:r>
          </a:p>
        </p:txBody>
      </p:sp>
      <p:cxnSp>
        <p:nvCxnSpPr>
          <p:cNvPr id="44" name="Connecteur droit 43"/>
          <p:cNvCxnSpPr>
            <a:cxnSpLocks noChangeShapeType="1"/>
          </p:cNvCxnSpPr>
          <p:nvPr/>
        </p:nvCxnSpPr>
        <p:spPr bwMode="auto">
          <a:xfrm>
            <a:off x="1242242" y="22684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Connecteur droit 44"/>
          <p:cNvCxnSpPr>
            <a:cxnSpLocks noChangeShapeType="1"/>
          </p:cNvCxnSpPr>
          <p:nvPr/>
        </p:nvCxnSpPr>
        <p:spPr bwMode="auto">
          <a:xfrm>
            <a:off x="2914650" y="226201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Connecteur droit 45"/>
          <p:cNvCxnSpPr>
            <a:cxnSpLocks noChangeShapeType="1"/>
          </p:cNvCxnSpPr>
          <p:nvPr/>
        </p:nvCxnSpPr>
        <p:spPr bwMode="auto">
          <a:xfrm>
            <a:off x="464459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Connecteur droit 46"/>
          <p:cNvCxnSpPr>
            <a:cxnSpLocks noChangeShapeType="1"/>
          </p:cNvCxnSpPr>
          <p:nvPr/>
        </p:nvCxnSpPr>
        <p:spPr bwMode="auto">
          <a:xfrm>
            <a:off x="635391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Connecteur droit 47"/>
          <p:cNvCxnSpPr>
            <a:cxnSpLocks noChangeShapeType="1"/>
          </p:cNvCxnSpPr>
          <p:nvPr/>
        </p:nvCxnSpPr>
        <p:spPr bwMode="auto">
          <a:xfrm>
            <a:off x="8143859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Connecteur droit 48"/>
          <p:cNvCxnSpPr>
            <a:cxnSpLocks noChangeShapeType="1"/>
          </p:cNvCxnSpPr>
          <p:nvPr/>
        </p:nvCxnSpPr>
        <p:spPr bwMode="auto">
          <a:xfrm>
            <a:off x="1242244" y="35710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Connecteur droit 49"/>
          <p:cNvCxnSpPr>
            <a:cxnSpLocks noChangeShapeType="1"/>
          </p:cNvCxnSpPr>
          <p:nvPr/>
        </p:nvCxnSpPr>
        <p:spPr bwMode="auto">
          <a:xfrm>
            <a:off x="2914652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Connecteur droit 50"/>
          <p:cNvCxnSpPr>
            <a:cxnSpLocks noChangeShapeType="1"/>
          </p:cNvCxnSpPr>
          <p:nvPr/>
        </p:nvCxnSpPr>
        <p:spPr bwMode="auto">
          <a:xfrm>
            <a:off x="464459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Connecteur droit 51"/>
          <p:cNvCxnSpPr>
            <a:cxnSpLocks noChangeShapeType="1"/>
          </p:cNvCxnSpPr>
          <p:nvPr/>
        </p:nvCxnSpPr>
        <p:spPr bwMode="auto">
          <a:xfrm>
            <a:off x="635391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Connecteur droit 52"/>
          <p:cNvCxnSpPr>
            <a:cxnSpLocks noChangeShapeType="1"/>
          </p:cNvCxnSpPr>
          <p:nvPr/>
        </p:nvCxnSpPr>
        <p:spPr bwMode="auto">
          <a:xfrm>
            <a:off x="8143861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Connecteur droit 53"/>
          <p:cNvCxnSpPr>
            <a:cxnSpLocks noChangeShapeType="1"/>
          </p:cNvCxnSpPr>
          <p:nvPr/>
        </p:nvCxnSpPr>
        <p:spPr bwMode="auto">
          <a:xfrm>
            <a:off x="1253393" y="450716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Connecteur droit 54"/>
          <p:cNvCxnSpPr>
            <a:cxnSpLocks noChangeShapeType="1"/>
          </p:cNvCxnSpPr>
          <p:nvPr/>
        </p:nvCxnSpPr>
        <p:spPr bwMode="auto">
          <a:xfrm>
            <a:off x="2925801" y="45007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Connecteur droit 55"/>
          <p:cNvCxnSpPr>
            <a:cxnSpLocks noChangeShapeType="1"/>
          </p:cNvCxnSpPr>
          <p:nvPr/>
        </p:nvCxnSpPr>
        <p:spPr bwMode="auto">
          <a:xfrm>
            <a:off x="4655741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Connecteur droit 56"/>
          <p:cNvCxnSpPr>
            <a:cxnSpLocks noChangeShapeType="1"/>
          </p:cNvCxnSpPr>
          <p:nvPr/>
        </p:nvCxnSpPr>
        <p:spPr bwMode="auto">
          <a:xfrm>
            <a:off x="6365061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Connecteur droit 57"/>
          <p:cNvCxnSpPr>
            <a:cxnSpLocks noChangeShapeType="1"/>
          </p:cNvCxnSpPr>
          <p:nvPr/>
        </p:nvCxnSpPr>
        <p:spPr bwMode="auto">
          <a:xfrm>
            <a:off x="8155010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Connecteur droit 58"/>
          <p:cNvCxnSpPr>
            <a:cxnSpLocks noChangeShapeType="1"/>
          </p:cNvCxnSpPr>
          <p:nvPr/>
        </p:nvCxnSpPr>
        <p:spPr bwMode="auto">
          <a:xfrm>
            <a:off x="1242244" y="544326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Connecteur droit 59"/>
          <p:cNvCxnSpPr>
            <a:cxnSpLocks noChangeShapeType="1"/>
          </p:cNvCxnSpPr>
          <p:nvPr/>
        </p:nvCxnSpPr>
        <p:spPr bwMode="auto">
          <a:xfrm>
            <a:off x="2914652" y="543681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Connecteur droit 60"/>
          <p:cNvCxnSpPr>
            <a:cxnSpLocks noChangeShapeType="1"/>
          </p:cNvCxnSpPr>
          <p:nvPr/>
        </p:nvCxnSpPr>
        <p:spPr bwMode="auto">
          <a:xfrm>
            <a:off x="464459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Connecteur droit 61"/>
          <p:cNvCxnSpPr>
            <a:cxnSpLocks noChangeShapeType="1"/>
          </p:cNvCxnSpPr>
          <p:nvPr/>
        </p:nvCxnSpPr>
        <p:spPr bwMode="auto">
          <a:xfrm>
            <a:off x="635391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Connecteur droit 62"/>
          <p:cNvCxnSpPr>
            <a:cxnSpLocks noChangeShapeType="1"/>
          </p:cNvCxnSpPr>
          <p:nvPr/>
        </p:nvCxnSpPr>
        <p:spPr bwMode="auto">
          <a:xfrm>
            <a:off x="8143861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155962"/>
              </p:ext>
            </p:extLst>
          </p:nvPr>
        </p:nvGraphicFramePr>
        <p:xfrm>
          <a:off x="1201999" y="1109120"/>
          <a:ext cx="8386170" cy="5720325"/>
        </p:xfrm>
        <a:graphic>
          <a:graphicData uri="http://schemas.openxmlformats.org/drawingml/2006/table">
            <a:tbl>
              <a:tblPr/>
              <a:tblGrid>
                <a:gridCol w="1677234">
                  <a:extLst>
                    <a:ext uri="{9D8B030D-6E8A-4147-A177-3AD203B41FA5}">
                      <a16:colId xmlns:a16="http://schemas.microsoft.com/office/drawing/2014/main" xmlns="" val="3167874303"/>
                    </a:ext>
                  </a:extLst>
                </a:gridCol>
                <a:gridCol w="1677234">
                  <a:extLst>
                    <a:ext uri="{9D8B030D-6E8A-4147-A177-3AD203B41FA5}">
                      <a16:colId xmlns:a16="http://schemas.microsoft.com/office/drawing/2014/main" xmlns="" val="188142860"/>
                    </a:ext>
                  </a:extLst>
                </a:gridCol>
                <a:gridCol w="1677234">
                  <a:extLst>
                    <a:ext uri="{9D8B030D-6E8A-4147-A177-3AD203B41FA5}">
                      <a16:colId xmlns:a16="http://schemas.microsoft.com/office/drawing/2014/main" xmlns="" val="2795915268"/>
                    </a:ext>
                  </a:extLst>
                </a:gridCol>
                <a:gridCol w="1677234">
                  <a:extLst>
                    <a:ext uri="{9D8B030D-6E8A-4147-A177-3AD203B41FA5}">
                      <a16:colId xmlns:a16="http://schemas.microsoft.com/office/drawing/2014/main" xmlns="" val="2266905589"/>
                    </a:ext>
                  </a:extLst>
                </a:gridCol>
                <a:gridCol w="1677234">
                  <a:extLst>
                    <a:ext uri="{9D8B030D-6E8A-4147-A177-3AD203B41FA5}">
                      <a16:colId xmlns:a16="http://schemas.microsoft.com/office/drawing/2014/main" xmlns="" val="2391308668"/>
                    </a:ext>
                  </a:extLst>
                </a:gridCol>
              </a:tblGrid>
              <a:tr h="359128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et dés d'edam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Taboulé à la menthe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Champignons</a:t>
                      </a:r>
                    </a:p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à la crème persillée</a:t>
                      </a:r>
                      <a:endParaRPr lang="fr-FR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Saucisson à l’ail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Concombre vinaigrette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8879934"/>
                  </a:ext>
                </a:extLst>
              </a:tr>
              <a:tr h="359128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Pizza aux olives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Macédoine à la sauce mayonnaise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1862014"/>
                  </a:ext>
                </a:extLst>
              </a:tr>
              <a:tr h="35259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Salade d'haricots verts et échalotes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Velouté de carottes curry et orange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Soupe de tomate vermicelles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0431660"/>
                  </a:ext>
                </a:extLst>
              </a:tr>
              <a:tr h="152057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5297489"/>
                  </a:ext>
                </a:extLst>
              </a:tr>
              <a:tr h="3199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Poisson pané</a:t>
                      </a:r>
                    </a:p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Rôti de bœuf au jus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Sauté de dinde au romarin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Jambon fumé sauce Louisiane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8874402"/>
                  </a:ext>
                </a:extLst>
              </a:tr>
              <a:tr h="3591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Cote de porc sauce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charcutiere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Filet de colin sauce </a:t>
                      </a:r>
                      <a:r>
                        <a:rPr lang="fr-FR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dugleré</a:t>
                      </a: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Duo de poisson crème coco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Filet de limande à la crème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Filet de colin lieu sauce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4633700"/>
                  </a:ext>
                </a:extLst>
              </a:tr>
              <a:tr h="352599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Macaroni sauce carbonara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8972930"/>
                  </a:ext>
                </a:extLst>
              </a:tr>
              <a:tr h="152057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6790524"/>
                  </a:ext>
                </a:extLst>
              </a:tr>
              <a:tr h="32648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Julienne de légumes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Macaroni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Pommes de terre noisettes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Epinards béchamel gratinés/riz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Purée de pomme de terre/haricots verts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9592282"/>
                  </a:ext>
                </a:extLst>
              </a:tr>
              <a:tr h="36565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Lentilles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Salsifis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Blettes persillées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0939820"/>
                  </a:ext>
                </a:extLst>
              </a:tr>
              <a:tr h="152057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7633639"/>
                  </a:ext>
                </a:extLst>
              </a:tr>
              <a:tr h="152057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8453468"/>
                  </a:ext>
                </a:extLst>
              </a:tr>
              <a:tr h="3395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0313486"/>
                  </a:ext>
                </a:extLst>
              </a:tr>
              <a:tr h="1567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Saint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Bricet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Coulommiers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Kiri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Vache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picon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Cantafrais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1425250"/>
                  </a:ext>
                </a:extLst>
              </a:tr>
              <a:tr h="3134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Tomme noire</a:t>
                      </a:r>
                    </a:p>
                    <a:p>
                      <a:pPr algn="l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Yaourt nature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Gouda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Emmental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6625971"/>
                  </a:ext>
                </a:extLst>
              </a:tr>
              <a:tr h="3395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Banane bio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0832803"/>
                  </a:ext>
                </a:extLst>
              </a:tr>
              <a:tr h="40413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Compote allégée de poire</a:t>
                      </a:r>
                      <a:endParaRPr lang="fr-FR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Apple crumble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Salade de fruits 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Ile flottante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3878499"/>
                  </a:ext>
                </a:extLst>
              </a:tr>
              <a:tr h="326481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Eclair au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Fromage blanc confiture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Pomme au four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Milk </a:t>
                      </a:r>
                      <a:r>
                        <a:rPr lang="fr-FR" sz="9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shake</a:t>
                      </a:r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banane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5566517"/>
                  </a:ext>
                </a:extLst>
              </a:tr>
              <a:tr h="34606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Génoise à la confiture d’abricot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Riz au lait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5487109"/>
                  </a:ext>
                </a:extLst>
              </a:tr>
            </a:tbl>
          </a:graphicData>
        </a:graphic>
      </p:graphicFrame>
      <p:sp>
        <p:nvSpPr>
          <p:cNvPr id="106" name="ZoneTexte 105"/>
          <p:cNvSpPr txBox="1"/>
          <p:nvPr/>
        </p:nvSpPr>
        <p:spPr>
          <a:xfrm>
            <a:off x="2250356" y="6925374"/>
            <a:ext cx="2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92D050"/>
                </a:solidFill>
              </a:rPr>
              <a:t>Menu maternelle en vert</a:t>
            </a:r>
          </a:p>
        </p:txBody>
      </p:sp>
      <p:pic>
        <p:nvPicPr>
          <p:cNvPr id="117" name="Image 116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385" y="6343320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6365061" y="369220"/>
            <a:ext cx="3446135" cy="3150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21 AU 25 JANVIER 2019</a:t>
            </a:r>
          </a:p>
        </p:txBody>
      </p:sp>
      <p:cxnSp>
        <p:nvCxnSpPr>
          <p:cNvPr id="75" name="Connecteur droit 74"/>
          <p:cNvCxnSpPr>
            <a:cxnSpLocks noChangeShapeType="1"/>
          </p:cNvCxnSpPr>
          <p:nvPr/>
        </p:nvCxnSpPr>
        <p:spPr bwMode="auto">
          <a:xfrm>
            <a:off x="1242242" y="22684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Connecteur droit 75"/>
          <p:cNvCxnSpPr>
            <a:cxnSpLocks noChangeShapeType="1"/>
          </p:cNvCxnSpPr>
          <p:nvPr/>
        </p:nvCxnSpPr>
        <p:spPr bwMode="auto">
          <a:xfrm>
            <a:off x="2914650" y="226201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Connecteur droit 76"/>
          <p:cNvCxnSpPr>
            <a:cxnSpLocks noChangeShapeType="1"/>
          </p:cNvCxnSpPr>
          <p:nvPr/>
        </p:nvCxnSpPr>
        <p:spPr bwMode="auto">
          <a:xfrm>
            <a:off x="464459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Connecteur droit 77"/>
          <p:cNvCxnSpPr>
            <a:cxnSpLocks noChangeShapeType="1"/>
          </p:cNvCxnSpPr>
          <p:nvPr/>
        </p:nvCxnSpPr>
        <p:spPr bwMode="auto">
          <a:xfrm>
            <a:off x="635391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Connecteur droit 78"/>
          <p:cNvCxnSpPr>
            <a:cxnSpLocks noChangeShapeType="1"/>
          </p:cNvCxnSpPr>
          <p:nvPr/>
        </p:nvCxnSpPr>
        <p:spPr bwMode="auto">
          <a:xfrm>
            <a:off x="8143859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Connecteur droit 79"/>
          <p:cNvCxnSpPr>
            <a:cxnSpLocks noChangeShapeType="1"/>
          </p:cNvCxnSpPr>
          <p:nvPr/>
        </p:nvCxnSpPr>
        <p:spPr bwMode="auto">
          <a:xfrm>
            <a:off x="1242244" y="35710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>
            <a:off x="2914652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>
            <a:off x="464459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Connecteur droit 82"/>
          <p:cNvCxnSpPr>
            <a:cxnSpLocks noChangeShapeType="1"/>
          </p:cNvCxnSpPr>
          <p:nvPr/>
        </p:nvCxnSpPr>
        <p:spPr bwMode="auto">
          <a:xfrm>
            <a:off x="635391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Connecteur droit 83"/>
          <p:cNvCxnSpPr>
            <a:cxnSpLocks noChangeShapeType="1"/>
          </p:cNvCxnSpPr>
          <p:nvPr/>
        </p:nvCxnSpPr>
        <p:spPr bwMode="auto">
          <a:xfrm>
            <a:off x="8143861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53393" y="456254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Connecteur droit 85"/>
          <p:cNvCxnSpPr>
            <a:cxnSpLocks noChangeShapeType="1"/>
          </p:cNvCxnSpPr>
          <p:nvPr/>
        </p:nvCxnSpPr>
        <p:spPr bwMode="auto">
          <a:xfrm>
            <a:off x="2925801" y="455609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4655741" y="457271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Connecteur droit 87"/>
          <p:cNvCxnSpPr>
            <a:cxnSpLocks noChangeShapeType="1"/>
          </p:cNvCxnSpPr>
          <p:nvPr/>
        </p:nvCxnSpPr>
        <p:spPr bwMode="auto">
          <a:xfrm>
            <a:off x="6365061" y="457271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Connecteur droit 88"/>
          <p:cNvCxnSpPr>
            <a:cxnSpLocks noChangeShapeType="1"/>
          </p:cNvCxnSpPr>
          <p:nvPr/>
        </p:nvCxnSpPr>
        <p:spPr bwMode="auto">
          <a:xfrm>
            <a:off x="8155010" y="457271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Connecteur droit 89"/>
          <p:cNvCxnSpPr>
            <a:cxnSpLocks noChangeShapeType="1"/>
          </p:cNvCxnSpPr>
          <p:nvPr/>
        </p:nvCxnSpPr>
        <p:spPr bwMode="auto">
          <a:xfrm>
            <a:off x="1242244" y="544326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Connecteur droit 90"/>
          <p:cNvCxnSpPr>
            <a:cxnSpLocks noChangeShapeType="1"/>
          </p:cNvCxnSpPr>
          <p:nvPr/>
        </p:nvCxnSpPr>
        <p:spPr bwMode="auto">
          <a:xfrm>
            <a:off x="2914652" y="543681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Connecteur droit 91"/>
          <p:cNvCxnSpPr>
            <a:cxnSpLocks noChangeShapeType="1"/>
          </p:cNvCxnSpPr>
          <p:nvPr/>
        </p:nvCxnSpPr>
        <p:spPr bwMode="auto">
          <a:xfrm>
            <a:off x="464459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Connecteur droit 92"/>
          <p:cNvCxnSpPr>
            <a:cxnSpLocks noChangeShapeType="1"/>
          </p:cNvCxnSpPr>
          <p:nvPr/>
        </p:nvCxnSpPr>
        <p:spPr bwMode="auto">
          <a:xfrm>
            <a:off x="635391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Connecteur droit 93"/>
          <p:cNvCxnSpPr>
            <a:cxnSpLocks noChangeShapeType="1"/>
          </p:cNvCxnSpPr>
          <p:nvPr/>
        </p:nvCxnSpPr>
        <p:spPr bwMode="auto">
          <a:xfrm>
            <a:off x="8143861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6" name="Rectangle 165"/>
          <p:cNvSpPr/>
          <p:nvPr/>
        </p:nvSpPr>
        <p:spPr>
          <a:xfrm>
            <a:off x="2009478" y="6922972"/>
            <a:ext cx="2357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sz="1200" b="1" dirty="0">
                <a:solidFill>
                  <a:srgbClr val="FAA85F"/>
                </a:solidFill>
                <a:latin typeface="Calibri" panose="020F0502020204030204" pitchFamily="34" charset="0"/>
              </a:rPr>
              <a:t>Parmentier de poisson et patate douce aux épices fumées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48814"/>
              </p:ext>
            </p:extLst>
          </p:nvPr>
        </p:nvGraphicFramePr>
        <p:xfrm>
          <a:off x="1369533" y="1260351"/>
          <a:ext cx="8286495" cy="5469678"/>
        </p:xfrm>
        <a:graphic>
          <a:graphicData uri="http://schemas.openxmlformats.org/drawingml/2006/table">
            <a:tbl>
              <a:tblPr/>
              <a:tblGrid>
                <a:gridCol w="1657299">
                  <a:extLst>
                    <a:ext uri="{9D8B030D-6E8A-4147-A177-3AD203B41FA5}">
                      <a16:colId xmlns:a16="http://schemas.microsoft.com/office/drawing/2014/main" xmlns="" val="2452530660"/>
                    </a:ext>
                  </a:extLst>
                </a:gridCol>
                <a:gridCol w="1657299">
                  <a:extLst>
                    <a:ext uri="{9D8B030D-6E8A-4147-A177-3AD203B41FA5}">
                      <a16:colId xmlns:a16="http://schemas.microsoft.com/office/drawing/2014/main" xmlns="" val="107537674"/>
                    </a:ext>
                  </a:extLst>
                </a:gridCol>
                <a:gridCol w="1657299">
                  <a:extLst>
                    <a:ext uri="{9D8B030D-6E8A-4147-A177-3AD203B41FA5}">
                      <a16:colId xmlns:a16="http://schemas.microsoft.com/office/drawing/2014/main" xmlns="" val="3648313822"/>
                    </a:ext>
                  </a:extLst>
                </a:gridCol>
                <a:gridCol w="1657299">
                  <a:extLst>
                    <a:ext uri="{9D8B030D-6E8A-4147-A177-3AD203B41FA5}">
                      <a16:colId xmlns:a16="http://schemas.microsoft.com/office/drawing/2014/main" xmlns="" val="1840750844"/>
                    </a:ext>
                  </a:extLst>
                </a:gridCol>
                <a:gridCol w="1657299">
                  <a:extLst>
                    <a:ext uri="{9D8B030D-6E8A-4147-A177-3AD203B41FA5}">
                      <a16:colId xmlns:a16="http://schemas.microsoft.com/office/drawing/2014/main" xmlns="" val="2113378283"/>
                    </a:ext>
                  </a:extLst>
                </a:gridCol>
              </a:tblGrid>
              <a:tr h="333977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Pâtes au surimi</a:t>
                      </a:r>
                      <a:endParaRPr lang="fr-FR" sz="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râpées à l'aneth</a:t>
                      </a:r>
                      <a:endParaRPr lang="fr-FR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Céleri rémoulade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0288343"/>
                  </a:ext>
                </a:extLst>
              </a:tr>
              <a:tr h="333977"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Calibri" panose="020F0502020204030204" pitchFamily="34" charset="0"/>
                        </a:rPr>
                        <a:t>Salade d'agrumes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effectLst/>
                          <a:latin typeface="Calibri" panose="020F0502020204030204" pitchFamily="34" charset="0"/>
                        </a:rPr>
                        <a:t>Chou blanc et</a:t>
                      </a:r>
                    </a:p>
                    <a:p>
                      <a:pPr algn="ctr" fontAlgn="b"/>
                      <a:r>
                        <a:rPr lang="fr-FR" sz="800" b="0" i="0" u="none" strike="noStrike" dirty="0">
                          <a:effectLst/>
                          <a:latin typeface="Calibri" panose="020F0502020204030204" pitchFamily="34" charset="0"/>
                        </a:rPr>
                        <a:t> dés de mimolette</a:t>
                      </a:r>
                      <a:endParaRPr lang="fr-FR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7170261"/>
                  </a:ext>
                </a:extLst>
              </a:tr>
              <a:tr h="327905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Tomate basilic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Velouté forestier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Œuf dur mayonnaise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Friand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0873249"/>
                  </a:ext>
                </a:extLst>
              </a:tr>
              <a:tr h="138449"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8018993"/>
                  </a:ext>
                </a:extLst>
              </a:tr>
              <a:tr h="297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Escalope de dinde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Sauté de porc paprika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Rôti de dinde aux oignons caramélisés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Poisson blanc sauce vierge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111598"/>
                  </a:ext>
                </a:extLst>
              </a:tr>
              <a:tr h="4523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Hachis parmentier de poisson et patate douce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Calibri" panose="020F0502020204030204" pitchFamily="34" charset="0"/>
                        </a:rPr>
                        <a:t>Tarte aux légumes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Calibri" panose="020F0502020204030204" pitchFamily="34" charset="0"/>
                        </a:rPr>
                        <a:t>Quenelles gratinées à la Normande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Calibri" panose="020F0502020204030204" pitchFamily="34" charset="0"/>
                        </a:rPr>
                        <a:t>Omelette campagnarde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Saucisse de Toulouse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6028119"/>
                  </a:ext>
                </a:extLst>
              </a:tr>
              <a:tr h="327905"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Pilons de poulet sauce barbecue</a:t>
                      </a:r>
                      <a:endParaRPr lang="fr-FR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7442623"/>
                  </a:ext>
                </a:extLst>
              </a:tr>
              <a:tr h="138449"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1985466"/>
                  </a:ext>
                </a:extLst>
              </a:tr>
              <a:tr h="30361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Purée de pomme de terre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Ratatouille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Epinards béchamel/pomme de terre rissolées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Carottes/lentilles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7342324"/>
                  </a:ext>
                </a:extLst>
              </a:tr>
              <a:tr h="340050"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Haricots verts/semoule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Pates/ratatouille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9510004"/>
                  </a:ext>
                </a:extLst>
              </a:tr>
              <a:tr h="17409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Salade verte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3740713"/>
                  </a:ext>
                </a:extLst>
              </a:tr>
              <a:tr h="178446">
                <a:tc>
                  <a:txBody>
                    <a:bodyPr/>
                    <a:lstStyle/>
                    <a:p>
                      <a:pPr algn="ctr" fontAlgn="b"/>
                      <a:endParaRPr lang="fr-FR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8788982"/>
                  </a:ext>
                </a:extLst>
              </a:tr>
              <a:tr h="31576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Assortiment de yaourt nature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7851563"/>
                  </a:ext>
                </a:extLst>
              </a:tr>
              <a:tr h="276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Gouda</a:t>
                      </a:r>
                    </a:p>
                    <a:p>
                      <a:pPr marL="0" algn="ctr" defTabSz="914400" rtl="0" eaLnBrk="1" fontAlgn="ctr" latinLnBrk="0" hangingPunct="1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Yaourt nature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Calibri" panose="020F0502020204030204" pitchFamily="34" charset="0"/>
                        </a:rPr>
                        <a:t>Tomme noire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effectLst/>
                          <a:latin typeface="Calibri" panose="020F0502020204030204" pitchFamily="34" charset="0"/>
                        </a:rPr>
                        <a:t>Petit moulé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Camembert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2931058"/>
                  </a:ext>
                </a:extLst>
              </a:tr>
              <a:tr h="29147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Rondelé</a:t>
                      </a:r>
                      <a:r>
                        <a:rPr lang="fr-FR" sz="800" b="0" i="0" u="none" strike="noStrike" dirty="0">
                          <a:effectLst/>
                          <a:latin typeface="Calibri" panose="020F0502020204030204" pitchFamily="34" charset="0"/>
                        </a:rPr>
                        <a:t> aux noix</a:t>
                      </a:r>
                      <a:endParaRPr lang="fr-FR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Calibri" panose="020F0502020204030204" pitchFamily="34" charset="0"/>
                        </a:rPr>
                        <a:t>Fromage frais demi-sel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Croc'lait</a:t>
                      </a:r>
                      <a:endParaRPr lang="fr-FR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0316285"/>
                  </a:ext>
                </a:extLst>
              </a:tr>
              <a:tr h="31576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Clémentine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5386987"/>
                  </a:ext>
                </a:extLst>
              </a:tr>
              <a:tr h="297544"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Gaufre de Bruxelles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Fromage blanc brisures d’</a:t>
                      </a:r>
                      <a:r>
                        <a:rPr lang="fr-FR" sz="8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Oreo</a:t>
                      </a:r>
                      <a:endParaRPr lang="fr-FR" sz="8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3349598"/>
                  </a:ext>
                </a:extLst>
              </a:tr>
              <a:tr h="30361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Roulé à la framboise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Brownie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Cubes de poires au sirop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Crème légère au </a:t>
                      </a:r>
                      <a:r>
                        <a:rPr lang="fr-FR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speculos</a:t>
                      </a:r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2359460"/>
                  </a:ext>
                </a:extLst>
              </a:tr>
              <a:tr h="3218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Flan saveur nappé caramel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Poire bio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Gâteau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030355"/>
                  </a:ext>
                </a:extLst>
              </a:tr>
            </a:tbl>
          </a:graphicData>
        </a:graphic>
      </p:graphicFrame>
      <p:pic>
        <p:nvPicPr>
          <p:cNvPr id="110" name="Image 109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762" y="6319604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Image 110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755" y="6319604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091BFC61-0A2B-44CB-A2C0-78F6A4E943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130" y="1674038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 81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937" y="5783995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Image 79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961" y="6368171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Image 77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123" y="5800448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6329763" y="324247"/>
            <a:ext cx="3457286" cy="461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28 JANVIER AU 01 FEVRIER 2019</a:t>
            </a:r>
          </a:p>
        </p:txBody>
      </p: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42242" y="228903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Connecteur droit 96"/>
          <p:cNvCxnSpPr>
            <a:cxnSpLocks noChangeShapeType="1"/>
          </p:cNvCxnSpPr>
          <p:nvPr/>
        </p:nvCxnSpPr>
        <p:spPr bwMode="auto">
          <a:xfrm>
            <a:off x="2914650" y="228258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Connecteur droit 97"/>
          <p:cNvCxnSpPr>
            <a:cxnSpLocks noChangeShapeType="1"/>
          </p:cNvCxnSpPr>
          <p:nvPr/>
        </p:nvCxnSpPr>
        <p:spPr bwMode="auto">
          <a:xfrm>
            <a:off x="4644590" y="22992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Connecteur droit 98"/>
          <p:cNvCxnSpPr>
            <a:cxnSpLocks noChangeShapeType="1"/>
          </p:cNvCxnSpPr>
          <p:nvPr/>
        </p:nvCxnSpPr>
        <p:spPr bwMode="auto">
          <a:xfrm>
            <a:off x="6353910" y="22992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Connecteur droit 99"/>
          <p:cNvCxnSpPr>
            <a:cxnSpLocks noChangeShapeType="1"/>
          </p:cNvCxnSpPr>
          <p:nvPr/>
        </p:nvCxnSpPr>
        <p:spPr bwMode="auto">
          <a:xfrm>
            <a:off x="8143859" y="22992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Connecteur droit 100"/>
          <p:cNvCxnSpPr>
            <a:cxnSpLocks noChangeShapeType="1"/>
          </p:cNvCxnSpPr>
          <p:nvPr/>
        </p:nvCxnSpPr>
        <p:spPr bwMode="auto">
          <a:xfrm>
            <a:off x="1242242" y="35750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Connecteur droit 101"/>
          <p:cNvCxnSpPr>
            <a:cxnSpLocks noChangeShapeType="1"/>
          </p:cNvCxnSpPr>
          <p:nvPr/>
        </p:nvCxnSpPr>
        <p:spPr bwMode="auto">
          <a:xfrm>
            <a:off x="2914650" y="356855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Connecteur droit 102"/>
          <p:cNvCxnSpPr>
            <a:cxnSpLocks noChangeShapeType="1"/>
          </p:cNvCxnSpPr>
          <p:nvPr/>
        </p:nvCxnSpPr>
        <p:spPr bwMode="auto">
          <a:xfrm>
            <a:off x="4644590" y="358518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Connecteur droit 103"/>
          <p:cNvCxnSpPr>
            <a:cxnSpLocks noChangeShapeType="1"/>
          </p:cNvCxnSpPr>
          <p:nvPr/>
        </p:nvCxnSpPr>
        <p:spPr bwMode="auto">
          <a:xfrm>
            <a:off x="6353910" y="358518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Connecteur droit 104"/>
          <p:cNvCxnSpPr>
            <a:cxnSpLocks noChangeShapeType="1"/>
          </p:cNvCxnSpPr>
          <p:nvPr/>
        </p:nvCxnSpPr>
        <p:spPr bwMode="auto">
          <a:xfrm>
            <a:off x="8143859" y="358518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Connecteur droit 105"/>
          <p:cNvCxnSpPr>
            <a:cxnSpLocks noChangeShapeType="1"/>
          </p:cNvCxnSpPr>
          <p:nvPr/>
        </p:nvCxnSpPr>
        <p:spPr bwMode="auto">
          <a:xfrm>
            <a:off x="1242242" y="466530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Connecteur droit 106"/>
          <p:cNvCxnSpPr>
            <a:cxnSpLocks noChangeShapeType="1"/>
          </p:cNvCxnSpPr>
          <p:nvPr/>
        </p:nvCxnSpPr>
        <p:spPr bwMode="auto">
          <a:xfrm>
            <a:off x="2914650" y="465885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Connecteur droit 107"/>
          <p:cNvCxnSpPr>
            <a:cxnSpLocks noChangeShapeType="1"/>
          </p:cNvCxnSpPr>
          <p:nvPr/>
        </p:nvCxnSpPr>
        <p:spPr bwMode="auto">
          <a:xfrm>
            <a:off x="4644590" y="467547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Connecteur droit 108"/>
          <p:cNvCxnSpPr>
            <a:cxnSpLocks noChangeShapeType="1"/>
          </p:cNvCxnSpPr>
          <p:nvPr/>
        </p:nvCxnSpPr>
        <p:spPr bwMode="auto">
          <a:xfrm>
            <a:off x="6353910" y="467547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Connecteur droit 109"/>
          <p:cNvCxnSpPr>
            <a:cxnSpLocks noChangeShapeType="1"/>
          </p:cNvCxnSpPr>
          <p:nvPr/>
        </p:nvCxnSpPr>
        <p:spPr bwMode="auto">
          <a:xfrm>
            <a:off x="8143859" y="467547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Connecteur droit 110"/>
          <p:cNvCxnSpPr>
            <a:cxnSpLocks noChangeShapeType="1"/>
          </p:cNvCxnSpPr>
          <p:nvPr/>
        </p:nvCxnSpPr>
        <p:spPr bwMode="auto">
          <a:xfrm>
            <a:off x="1242242" y="545739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Connecteur droit 111"/>
          <p:cNvCxnSpPr>
            <a:cxnSpLocks noChangeShapeType="1"/>
          </p:cNvCxnSpPr>
          <p:nvPr/>
        </p:nvCxnSpPr>
        <p:spPr bwMode="auto">
          <a:xfrm>
            <a:off x="2914650" y="545093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Connecteur droit 112"/>
          <p:cNvCxnSpPr>
            <a:cxnSpLocks noChangeShapeType="1"/>
          </p:cNvCxnSpPr>
          <p:nvPr/>
        </p:nvCxnSpPr>
        <p:spPr bwMode="auto">
          <a:xfrm>
            <a:off x="4644590" y="54675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Connecteur droit 113"/>
          <p:cNvCxnSpPr>
            <a:cxnSpLocks noChangeShapeType="1"/>
          </p:cNvCxnSpPr>
          <p:nvPr/>
        </p:nvCxnSpPr>
        <p:spPr bwMode="auto">
          <a:xfrm>
            <a:off x="6353910" y="54675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Connecteur droit 114"/>
          <p:cNvCxnSpPr>
            <a:cxnSpLocks noChangeShapeType="1"/>
          </p:cNvCxnSpPr>
          <p:nvPr/>
        </p:nvCxnSpPr>
        <p:spPr bwMode="auto">
          <a:xfrm>
            <a:off x="8143859" y="54675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2051877" y="6788201"/>
            <a:ext cx="23571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b="1" dirty="0">
                <a:solidFill>
                  <a:srgbClr val="F79646"/>
                </a:solidFill>
                <a:latin typeface="Calibri" panose="020F0502020204030204" pitchFamily="34" charset="0"/>
              </a:rPr>
              <a:t>Danse du Monde : La Country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3147"/>
              </p:ext>
            </p:extLst>
          </p:nvPr>
        </p:nvGraphicFramePr>
        <p:xfrm>
          <a:off x="1098229" y="1260350"/>
          <a:ext cx="8646605" cy="5527880"/>
        </p:xfrm>
        <a:graphic>
          <a:graphicData uri="http://schemas.openxmlformats.org/drawingml/2006/table">
            <a:tbl>
              <a:tblPr/>
              <a:tblGrid>
                <a:gridCol w="1729321">
                  <a:extLst>
                    <a:ext uri="{9D8B030D-6E8A-4147-A177-3AD203B41FA5}">
                      <a16:colId xmlns:a16="http://schemas.microsoft.com/office/drawing/2014/main" xmlns="" val="1299299526"/>
                    </a:ext>
                  </a:extLst>
                </a:gridCol>
                <a:gridCol w="1729321">
                  <a:extLst>
                    <a:ext uri="{9D8B030D-6E8A-4147-A177-3AD203B41FA5}">
                      <a16:colId xmlns:a16="http://schemas.microsoft.com/office/drawing/2014/main" xmlns="" val="2292056148"/>
                    </a:ext>
                  </a:extLst>
                </a:gridCol>
                <a:gridCol w="1729321">
                  <a:extLst>
                    <a:ext uri="{9D8B030D-6E8A-4147-A177-3AD203B41FA5}">
                      <a16:colId xmlns:a16="http://schemas.microsoft.com/office/drawing/2014/main" xmlns="" val="3087487791"/>
                    </a:ext>
                  </a:extLst>
                </a:gridCol>
                <a:gridCol w="1729321">
                  <a:extLst>
                    <a:ext uri="{9D8B030D-6E8A-4147-A177-3AD203B41FA5}">
                      <a16:colId xmlns:a16="http://schemas.microsoft.com/office/drawing/2014/main" xmlns="" val="1401621734"/>
                    </a:ext>
                  </a:extLst>
                </a:gridCol>
                <a:gridCol w="1729321">
                  <a:extLst>
                    <a:ext uri="{9D8B030D-6E8A-4147-A177-3AD203B41FA5}">
                      <a16:colId xmlns:a16="http://schemas.microsoft.com/office/drawing/2014/main" xmlns="" val="4207690566"/>
                    </a:ext>
                  </a:extLst>
                </a:gridCol>
              </a:tblGrid>
              <a:tr h="3486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Radis roses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Riz aux poivrons et maïs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Cubes de betteraves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ANIMATION  TEXAS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84051311"/>
                  </a:ext>
                </a:extLst>
              </a:tr>
              <a:tr h="34865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Haricots verts aux échalotes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Chou fleur sauce cocktail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Salade Coleslaw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 country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Taboulé à la menthe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18102094"/>
                  </a:ext>
                </a:extLst>
              </a:tr>
              <a:tr h="342319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Cake américain (lardon, cheddar, maïs)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Mortadelle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10452084"/>
                  </a:ext>
                </a:extLst>
              </a:tr>
              <a:tr h="151021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39662422"/>
                  </a:ext>
                </a:extLst>
              </a:tr>
              <a:tr h="31062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Rôti de porc sauce tomate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Omelette fines herbes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Brochette de poissons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Pavé de Colin d’Alaska sauce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12247667"/>
                  </a:ext>
                </a:extLst>
              </a:tr>
              <a:tr h="4722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Pavé de merlu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Flamiche aux poireaux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Blanquette de veau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Wings de poulet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Steak de veau sauce ketchup du chef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52769462"/>
                  </a:ext>
                </a:extLst>
              </a:tr>
              <a:tr h="282050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Boulettes de mouton sauce catalane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8376722"/>
                  </a:ext>
                </a:extLst>
              </a:tr>
              <a:tr h="151021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02892434"/>
                  </a:ext>
                </a:extLst>
              </a:tr>
              <a:tr h="3169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Courgettes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Riz/fondu de poireaux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Pommes de terre en robe des champs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Potatoes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Jardinière de légumes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8666693"/>
                  </a:ext>
                </a:extLst>
              </a:tr>
              <a:tr h="3549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Pates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Poêlée forestière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Poêlée Texane (légumes, haricots rouge et maïs)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Semoule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642739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Salade verte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99513544"/>
                  </a:ext>
                </a:extLst>
              </a:tr>
              <a:tr h="151021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7424592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Vache qui rit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49142489"/>
                  </a:ext>
                </a:extLst>
              </a:tr>
              <a:tr h="1521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Fromage frais demi-sel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Petit cotentin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Saint Bricet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Yaourt nature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Emmental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45730919"/>
                  </a:ext>
                </a:extLst>
              </a:tr>
              <a:tr h="3042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Brie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Tomme noire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29732653"/>
                  </a:ext>
                </a:extLst>
              </a:tr>
              <a:tr h="3296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Pèche façon melba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Pomme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55563476"/>
                  </a:ext>
                </a:extLst>
              </a:tr>
              <a:tr h="310623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Compote allégée pomme cassis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90861012"/>
                  </a:ext>
                </a:extLst>
              </a:tr>
              <a:tr h="3169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Crumble pomme banane 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Milk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shake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aux fruits rouges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Mousse au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Brownies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24024623"/>
                  </a:ext>
                </a:extLst>
              </a:tr>
              <a:tr h="3359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Banane  bio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Salade de fruits frais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Pain d'épices et </a:t>
                      </a: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crème anglaise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85329517"/>
                  </a:ext>
                </a:extLst>
              </a:tr>
            </a:tbl>
          </a:graphicData>
        </a:graphic>
      </p:graphicFrame>
      <p:pic>
        <p:nvPicPr>
          <p:cNvPr id="76" name="Image 75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491" y="6115240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Image 76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072" y="6133332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Image 83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295" y="6396708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xmlns="" id="{EB51D5D3-3E7A-4E6B-BD85-3A4083D996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266" y="2009780"/>
            <a:ext cx="299079" cy="28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xmlns="" id="{F10DC4A8-4579-42A7-B4F9-415A3AE87A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633" y="2092671"/>
            <a:ext cx="299079" cy="28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396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728</Words>
  <Application>Microsoft Office PowerPoint</Application>
  <PresentationFormat>Personnalisé</PresentationFormat>
  <Paragraphs>228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SODEXO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GOEPP, mathilde</dc:creator>
  <cp:lastModifiedBy>Nelly</cp:lastModifiedBy>
  <cp:revision>114</cp:revision>
  <dcterms:created xsi:type="dcterms:W3CDTF">2017-09-04T08:58:15Z</dcterms:created>
  <dcterms:modified xsi:type="dcterms:W3CDTF">2019-01-09T07:27:42Z</dcterms:modified>
</cp:coreProperties>
</file>