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302" r:id="rId5"/>
  </p:sldIdLst>
  <p:sldSz cx="10693400" cy="7561263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92256" autoAdjust="0"/>
  </p:normalViewPr>
  <p:slideViewPr>
    <p:cSldViewPr>
      <p:cViewPr>
        <p:scale>
          <a:sx n="90" d="100"/>
          <a:sy n="90" d="100"/>
        </p:scale>
        <p:origin x="-240" y="-54"/>
      </p:cViewPr>
      <p:guideLst>
        <p:guide orient="horz" pos="2382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4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2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2329" y="472579"/>
            <a:ext cx="1988305" cy="10058931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1845" y="472579"/>
            <a:ext cx="5792258" cy="1005893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0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19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1847" y="2751460"/>
            <a:ext cx="3889353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09421" y="2751460"/>
            <a:ext cx="3891210" cy="778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55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8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47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4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42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99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3C5F-BDB6-4761-9CBE-23FFDC7ACD43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E94F-B52D-4573-A826-4D7BAA9E5C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04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0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6329763" y="324247"/>
            <a:ext cx="3457286" cy="461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05 AU 09 NOVEMBRE 2018</a:t>
            </a:r>
          </a:p>
        </p:txBody>
      </p: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42242" y="22684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Connecteur droit 96"/>
          <p:cNvCxnSpPr>
            <a:cxnSpLocks noChangeShapeType="1"/>
          </p:cNvCxnSpPr>
          <p:nvPr/>
        </p:nvCxnSpPr>
        <p:spPr bwMode="auto">
          <a:xfrm>
            <a:off x="2914650" y="226201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Connecteur droit 97"/>
          <p:cNvCxnSpPr>
            <a:cxnSpLocks noChangeShapeType="1"/>
          </p:cNvCxnSpPr>
          <p:nvPr/>
        </p:nvCxnSpPr>
        <p:spPr bwMode="auto">
          <a:xfrm>
            <a:off x="464459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Connecteur droit 98"/>
          <p:cNvCxnSpPr>
            <a:cxnSpLocks noChangeShapeType="1"/>
          </p:cNvCxnSpPr>
          <p:nvPr/>
        </p:nvCxnSpPr>
        <p:spPr bwMode="auto">
          <a:xfrm>
            <a:off x="635391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Connecteur droit 99"/>
          <p:cNvCxnSpPr>
            <a:cxnSpLocks noChangeShapeType="1"/>
          </p:cNvCxnSpPr>
          <p:nvPr/>
        </p:nvCxnSpPr>
        <p:spPr bwMode="auto">
          <a:xfrm>
            <a:off x="8143859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Connecteur droit 100"/>
          <p:cNvCxnSpPr>
            <a:cxnSpLocks noChangeShapeType="1"/>
          </p:cNvCxnSpPr>
          <p:nvPr/>
        </p:nvCxnSpPr>
        <p:spPr bwMode="auto">
          <a:xfrm>
            <a:off x="1242242" y="35544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Connecteur droit 101"/>
          <p:cNvCxnSpPr>
            <a:cxnSpLocks noChangeShapeType="1"/>
          </p:cNvCxnSpPr>
          <p:nvPr/>
        </p:nvCxnSpPr>
        <p:spPr bwMode="auto">
          <a:xfrm>
            <a:off x="2914650" y="354798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Connecteur droit 102"/>
          <p:cNvCxnSpPr>
            <a:cxnSpLocks noChangeShapeType="1"/>
          </p:cNvCxnSpPr>
          <p:nvPr/>
        </p:nvCxnSpPr>
        <p:spPr bwMode="auto">
          <a:xfrm>
            <a:off x="4644590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Connecteur droit 103"/>
          <p:cNvCxnSpPr>
            <a:cxnSpLocks noChangeShapeType="1"/>
          </p:cNvCxnSpPr>
          <p:nvPr/>
        </p:nvCxnSpPr>
        <p:spPr bwMode="auto">
          <a:xfrm>
            <a:off x="6353910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Connecteur droit 104"/>
          <p:cNvCxnSpPr>
            <a:cxnSpLocks noChangeShapeType="1"/>
          </p:cNvCxnSpPr>
          <p:nvPr/>
        </p:nvCxnSpPr>
        <p:spPr bwMode="auto">
          <a:xfrm>
            <a:off x="8143859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Connecteur droit 105"/>
          <p:cNvCxnSpPr>
            <a:cxnSpLocks noChangeShapeType="1"/>
          </p:cNvCxnSpPr>
          <p:nvPr/>
        </p:nvCxnSpPr>
        <p:spPr bwMode="auto">
          <a:xfrm>
            <a:off x="1242242" y="464472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Connecteur droit 106"/>
          <p:cNvCxnSpPr>
            <a:cxnSpLocks noChangeShapeType="1"/>
          </p:cNvCxnSpPr>
          <p:nvPr/>
        </p:nvCxnSpPr>
        <p:spPr bwMode="auto">
          <a:xfrm>
            <a:off x="2914650" y="463827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Connecteur droit 107"/>
          <p:cNvCxnSpPr>
            <a:cxnSpLocks noChangeShapeType="1"/>
          </p:cNvCxnSpPr>
          <p:nvPr/>
        </p:nvCxnSpPr>
        <p:spPr bwMode="auto">
          <a:xfrm>
            <a:off x="4644590" y="465489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Connecteur droit 108"/>
          <p:cNvCxnSpPr>
            <a:cxnSpLocks noChangeShapeType="1"/>
          </p:cNvCxnSpPr>
          <p:nvPr/>
        </p:nvCxnSpPr>
        <p:spPr bwMode="auto">
          <a:xfrm>
            <a:off x="6353910" y="465489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Connecteur droit 109"/>
          <p:cNvCxnSpPr>
            <a:cxnSpLocks noChangeShapeType="1"/>
          </p:cNvCxnSpPr>
          <p:nvPr/>
        </p:nvCxnSpPr>
        <p:spPr bwMode="auto">
          <a:xfrm>
            <a:off x="8143859" y="465489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Connecteur droit 110"/>
          <p:cNvCxnSpPr>
            <a:cxnSpLocks noChangeShapeType="1"/>
          </p:cNvCxnSpPr>
          <p:nvPr/>
        </p:nvCxnSpPr>
        <p:spPr bwMode="auto">
          <a:xfrm>
            <a:off x="1242242" y="543681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Connecteur droit 111"/>
          <p:cNvCxnSpPr>
            <a:cxnSpLocks noChangeShapeType="1"/>
          </p:cNvCxnSpPr>
          <p:nvPr/>
        </p:nvCxnSpPr>
        <p:spPr bwMode="auto">
          <a:xfrm>
            <a:off x="2914650" y="543036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Connecteur droit 112"/>
          <p:cNvCxnSpPr>
            <a:cxnSpLocks noChangeShapeType="1"/>
          </p:cNvCxnSpPr>
          <p:nvPr/>
        </p:nvCxnSpPr>
        <p:spPr bwMode="auto">
          <a:xfrm>
            <a:off x="4644590" y="544698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Connecteur droit 113"/>
          <p:cNvCxnSpPr>
            <a:cxnSpLocks noChangeShapeType="1"/>
          </p:cNvCxnSpPr>
          <p:nvPr/>
        </p:nvCxnSpPr>
        <p:spPr bwMode="auto">
          <a:xfrm>
            <a:off x="6353910" y="544698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Connecteur droit 114"/>
          <p:cNvCxnSpPr>
            <a:cxnSpLocks noChangeShapeType="1"/>
          </p:cNvCxnSpPr>
          <p:nvPr/>
        </p:nvCxnSpPr>
        <p:spPr bwMode="auto">
          <a:xfrm>
            <a:off x="8143859" y="544698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xmlns="" id="{7449D6CD-133A-4D19-8725-9CC9606C5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77267"/>
              </p:ext>
            </p:extLst>
          </p:nvPr>
        </p:nvGraphicFramePr>
        <p:xfrm>
          <a:off x="1164345" y="1207092"/>
          <a:ext cx="8544805" cy="5537311"/>
        </p:xfrm>
        <a:graphic>
          <a:graphicData uri="http://schemas.openxmlformats.org/drawingml/2006/table">
            <a:tbl>
              <a:tblPr/>
              <a:tblGrid>
                <a:gridCol w="1734083">
                  <a:extLst>
                    <a:ext uri="{9D8B030D-6E8A-4147-A177-3AD203B41FA5}">
                      <a16:colId xmlns:a16="http://schemas.microsoft.com/office/drawing/2014/main" xmlns="" val="326637222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039937865"/>
                    </a:ext>
                  </a:extLst>
                </a:gridCol>
                <a:gridCol w="1736616">
                  <a:extLst>
                    <a:ext uri="{9D8B030D-6E8A-4147-A177-3AD203B41FA5}">
                      <a16:colId xmlns:a16="http://schemas.microsoft.com/office/drawing/2014/main" xmlns="" val="278993063"/>
                    </a:ext>
                  </a:extLst>
                </a:gridCol>
                <a:gridCol w="1708961">
                  <a:extLst>
                    <a:ext uri="{9D8B030D-6E8A-4147-A177-3AD203B41FA5}">
                      <a16:colId xmlns:a16="http://schemas.microsoft.com/office/drawing/2014/main" xmlns="" val="2677359372"/>
                    </a:ext>
                  </a:extLst>
                </a:gridCol>
                <a:gridCol w="1708961">
                  <a:extLst>
                    <a:ext uri="{9D8B030D-6E8A-4147-A177-3AD203B41FA5}">
                      <a16:colId xmlns:a16="http://schemas.microsoft.com/office/drawing/2014/main" xmlns="" val="708323172"/>
                    </a:ext>
                  </a:extLst>
                </a:gridCol>
              </a:tblGrid>
              <a:tr h="3665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Betterave vinaigrette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Radis roses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Pommes de terre au thon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Macédoine mayonnaise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7803124"/>
                  </a:ext>
                </a:extLst>
              </a:tr>
              <a:tr h="3665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Salade de maïs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et</a:t>
                      </a:r>
                    </a:p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dés de 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Tomate basilic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Endives et croûtons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Crêpe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1378752"/>
                  </a:ext>
                </a:extLst>
              </a:tr>
              <a:tr h="359924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Pâté de campagne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4742131"/>
                  </a:ext>
                </a:extLst>
              </a:tr>
              <a:tr h="152506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0213772"/>
                  </a:ext>
                </a:extLst>
              </a:tr>
              <a:tr h="3265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Haché de veau sauce pizzaiolo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Chipolata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Aiguillette de poulet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Escalope de dinde au jus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Nuggets de poulet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9846832"/>
                  </a:ext>
                </a:extLst>
              </a:tr>
              <a:tr h="3665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Filet de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Hoki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sauce aurore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Pavé de Colin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Omelette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Marmite de poisson à l’orientale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874624"/>
                  </a:ext>
                </a:extLst>
              </a:tr>
              <a:tr h="359924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Boulettes de mouton sauce catalane</a:t>
                      </a:r>
                    </a:p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4474040"/>
                  </a:ext>
                </a:extLst>
              </a:tr>
              <a:tr h="152506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0367640"/>
                  </a:ext>
                </a:extLst>
              </a:tr>
              <a:tr h="3332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Purée de pomme de terre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au thym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Poêlée de céréales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Semoule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Torti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2454127"/>
                  </a:ext>
                </a:extLst>
              </a:tr>
              <a:tr h="3732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Ratatouille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Riz créole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Bouquetière de légumes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Haricots beurre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3506047"/>
                  </a:ext>
                </a:extLst>
              </a:tr>
              <a:tr h="153301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Légumes couscous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1690017"/>
                  </a:ext>
                </a:extLst>
              </a:tr>
              <a:tr h="153301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4747098"/>
                  </a:ext>
                </a:extLst>
              </a:tr>
              <a:tr h="333326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7781321"/>
                  </a:ext>
                </a:extLst>
              </a:tr>
              <a:tr h="15996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Camembert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Petit cotentin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Kiri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Petit moulé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Vache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picon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7431256"/>
                  </a:ext>
                </a:extLst>
              </a:tr>
              <a:tr h="21995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Fraidou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Saint Nectaire AOC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St Paulin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0422968"/>
                  </a:ext>
                </a:extLst>
              </a:tr>
              <a:tr h="3465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Crème dessert vanille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6792979"/>
                  </a:ext>
                </a:extLst>
              </a:tr>
              <a:tr h="32659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Génoise framboise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Gaufre Bruxelloise au sucre glace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Flan  </a:t>
                      </a:r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vanille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Flan saveur chocolat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6713656"/>
                  </a:ext>
                </a:extLst>
              </a:tr>
              <a:tr h="3332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Compote pomme abricot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Pomme bio</a:t>
                      </a:r>
                    </a:p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Smoothie à la </a:t>
                      </a:r>
                    </a:p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pomme et ananas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1368512"/>
                  </a:ext>
                </a:extLst>
              </a:tr>
              <a:tr h="353260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Cake chocolat et banane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Banane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2406270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998327" y="6796039"/>
            <a:ext cx="2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92D050"/>
                </a:solidFill>
              </a:rPr>
              <a:t>Maternelles en vert</a:t>
            </a:r>
          </a:p>
        </p:txBody>
      </p:sp>
      <p:pic>
        <p:nvPicPr>
          <p:cNvPr id="67" name="Image 66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194" y="6349214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Image 68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75" y="6014462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Image 70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030" y="5760998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Image 71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191" y="5798938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76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Image 117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81" y="6042830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Image 118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167" y="6394080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Image 112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130" y="6031921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588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6365061" y="386684"/>
            <a:ext cx="3446135" cy="297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12 AU 16 NOVEMBRE 2018</a:t>
            </a:r>
          </a:p>
        </p:txBody>
      </p:sp>
      <p:cxnSp>
        <p:nvCxnSpPr>
          <p:cNvPr id="44" name="Connecteur droit 43"/>
          <p:cNvCxnSpPr>
            <a:cxnSpLocks noChangeShapeType="1"/>
          </p:cNvCxnSpPr>
          <p:nvPr/>
        </p:nvCxnSpPr>
        <p:spPr bwMode="auto">
          <a:xfrm>
            <a:off x="1242242" y="22684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Connecteur droit 44"/>
          <p:cNvCxnSpPr>
            <a:cxnSpLocks noChangeShapeType="1"/>
          </p:cNvCxnSpPr>
          <p:nvPr/>
        </p:nvCxnSpPr>
        <p:spPr bwMode="auto">
          <a:xfrm>
            <a:off x="2914650" y="226201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Connecteur droit 45"/>
          <p:cNvCxnSpPr>
            <a:cxnSpLocks noChangeShapeType="1"/>
          </p:cNvCxnSpPr>
          <p:nvPr/>
        </p:nvCxnSpPr>
        <p:spPr bwMode="auto">
          <a:xfrm>
            <a:off x="464459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Connecteur droit 46"/>
          <p:cNvCxnSpPr>
            <a:cxnSpLocks noChangeShapeType="1"/>
          </p:cNvCxnSpPr>
          <p:nvPr/>
        </p:nvCxnSpPr>
        <p:spPr bwMode="auto">
          <a:xfrm>
            <a:off x="635391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Connecteur droit 47"/>
          <p:cNvCxnSpPr>
            <a:cxnSpLocks noChangeShapeType="1"/>
          </p:cNvCxnSpPr>
          <p:nvPr/>
        </p:nvCxnSpPr>
        <p:spPr bwMode="auto">
          <a:xfrm>
            <a:off x="8143859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Connecteur droit 48"/>
          <p:cNvCxnSpPr>
            <a:cxnSpLocks noChangeShapeType="1"/>
          </p:cNvCxnSpPr>
          <p:nvPr/>
        </p:nvCxnSpPr>
        <p:spPr bwMode="auto">
          <a:xfrm>
            <a:off x="1242244" y="35710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Connecteur droit 49"/>
          <p:cNvCxnSpPr>
            <a:cxnSpLocks noChangeShapeType="1"/>
          </p:cNvCxnSpPr>
          <p:nvPr/>
        </p:nvCxnSpPr>
        <p:spPr bwMode="auto">
          <a:xfrm>
            <a:off x="2914652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Connecteur droit 50"/>
          <p:cNvCxnSpPr>
            <a:cxnSpLocks noChangeShapeType="1"/>
          </p:cNvCxnSpPr>
          <p:nvPr/>
        </p:nvCxnSpPr>
        <p:spPr bwMode="auto">
          <a:xfrm>
            <a:off x="464459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Connecteur droit 51"/>
          <p:cNvCxnSpPr>
            <a:cxnSpLocks noChangeShapeType="1"/>
          </p:cNvCxnSpPr>
          <p:nvPr/>
        </p:nvCxnSpPr>
        <p:spPr bwMode="auto">
          <a:xfrm>
            <a:off x="635391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Connecteur droit 52"/>
          <p:cNvCxnSpPr>
            <a:cxnSpLocks noChangeShapeType="1"/>
          </p:cNvCxnSpPr>
          <p:nvPr/>
        </p:nvCxnSpPr>
        <p:spPr bwMode="auto">
          <a:xfrm>
            <a:off x="8143861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Connecteur droit 53"/>
          <p:cNvCxnSpPr>
            <a:cxnSpLocks noChangeShapeType="1"/>
          </p:cNvCxnSpPr>
          <p:nvPr/>
        </p:nvCxnSpPr>
        <p:spPr bwMode="auto">
          <a:xfrm>
            <a:off x="1253393" y="450716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Connecteur droit 54"/>
          <p:cNvCxnSpPr>
            <a:cxnSpLocks noChangeShapeType="1"/>
          </p:cNvCxnSpPr>
          <p:nvPr/>
        </p:nvCxnSpPr>
        <p:spPr bwMode="auto">
          <a:xfrm>
            <a:off x="2925801" y="45007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Connecteur droit 55"/>
          <p:cNvCxnSpPr>
            <a:cxnSpLocks noChangeShapeType="1"/>
          </p:cNvCxnSpPr>
          <p:nvPr/>
        </p:nvCxnSpPr>
        <p:spPr bwMode="auto">
          <a:xfrm>
            <a:off x="4655741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Connecteur droit 56"/>
          <p:cNvCxnSpPr>
            <a:cxnSpLocks noChangeShapeType="1"/>
          </p:cNvCxnSpPr>
          <p:nvPr/>
        </p:nvCxnSpPr>
        <p:spPr bwMode="auto">
          <a:xfrm>
            <a:off x="6365061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Connecteur droit 57"/>
          <p:cNvCxnSpPr>
            <a:cxnSpLocks noChangeShapeType="1"/>
          </p:cNvCxnSpPr>
          <p:nvPr/>
        </p:nvCxnSpPr>
        <p:spPr bwMode="auto">
          <a:xfrm>
            <a:off x="8155010" y="451733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Connecteur droit 58"/>
          <p:cNvCxnSpPr>
            <a:cxnSpLocks noChangeShapeType="1"/>
          </p:cNvCxnSpPr>
          <p:nvPr/>
        </p:nvCxnSpPr>
        <p:spPr bwMode="auto">
          <a:xfrm>
            <a:off x="1242244" y="544326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Connecteur droit 59"/>
          <p:cNvCxnSpPr>
            <a:cxnSpLocks noChangeShapeType="1"/>
          </p:cNvCxnSpPr>
          <p:nvPr/>
        </p:nvCxnSpPr>
        <p:spPr bwMode="auto">
          <a:xfrm>
            <a:off x="2914652" y="543681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Connecteur droit 60"/>
          <p:cNvCxnSpPr>
            <a:cxnSpLocks noChangeShapeType="1"/>
          </p:cNvCxnSpPr>
          <p:nvPr/>
        </p:nvCxnSpPr>
        <p:spPr bwMode="auto">
          <a:xfrm>
            <a:off x="464459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Connecteur droit 61"/>
          <p:cNvCxnSpPr>
            <a:cxnSpLocks noChangeShapeType="1"/>
          </p:cNvCxnSpPr>
          <p:nvPr/>
        </p:nvCxnSpPr>
        <p:spPr bwMode="auto">
          <a:xfrm>
            <a:off x="635391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Connecteur droit 62"/>
          <p:cNvCxnSpPr>
            <a:cxnSpLocks noChangeShapeType="1"/>
          </p:cNvCxnSpPr>
          <p:nvPr/>
        </p:nvCxnSpPr>
        <p:spPr bwMode="auto">
          <a:xfrm>
            <a:off x="8143861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108749"/>
              </p:ext>
            </p:extLst>
          </p:nvPr>
        </p:nvGraphicFramePr>
        <p:xfrm>
          <a:off x="1134230" y="1175401"/>
          <a:ext cx="8424940" cy="5824924"/>
        </p:xfrm>
        <a:graphic>
          <a:graphicData uri="http://schemas.openxmlformats.org/drawingml/2006/table">
            <a:tbl>
              <a:tblPr/>
              <a:tblGrid>
                <a:gridCol w="1684988">
                  <a:extLst>
                    <a:ext uri="{9D8B030D-6E8A-4147-A177-3AD203B41FA5}">
                      <a16:colId xmlns:a16="http://schemas.microsoft.com/office/drawing/2014/main" xmlns="" val="3167874303"/>
                    </a:ext>
                  </a:extLst>
                </a:gridCol>
                <a:gridCol w="1684988">
                  <a:extLst>
                    <a:ext uri="{9D8B030D-6E8A-4147-A177-3AD203B41FA5}">
                      <a16:colId xmlns:a16="http://schemas.microsoft.com/office/drawing/2014/main" xmlns="" val="188142860"/>
                    </a:ext>
                  </a:extLst>
                </a:gridCol>
                <a:gridCol w="1684988">
                  <a:extLst>
                    <a:ext uri="{9D8B030D-6E8A-4147-A177-3AD203B41FA5}">
                      <a16:colId xmlns:a16="http://schemas.microsoft.com/office/drawing/2014/main" xmlns="" val="2795915268"/>
                    </a:ext>
                  </a:extLst>
                </a:gridCol>
                <a:gridCol w="1684988">
                  <a:extLst>
                    <a:ext uri="{9D8B030D-6E8A-4147-A177-3AD203B41FA5}">
                      <a16:colId xmlns:a16="http://schemas.microsoft.com/office/drawing/2014/main" xmlns="" val="2266905589"/>
                    </a:ext>
                  </a:extLst>
                </a:gridCol>
                <a:gridCol w="1684988">
                  <a:extLst>
                    <a:ext uri="{9D8B030D-6E8A-4147-A177-3AD203B41FA5}">
                      <a16:colId xmlns:a16="http://schemas.microsoft.com/office/drawing/2014/main" xmlns="" val="2391308668"/>
                    </a:ext>
                  </a:extLst>
                </a:gridCol>
              </a:tblGrid>
              <a:tr h="357589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verte et dés d'edam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Carottes râpées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Endives au bleu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Tomate basilic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8879934"/>
                  </a:ext>
                </a:extLst>
              </a:tr>
              <a:tr h="35758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Salade de riz espagnole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Chou rouge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Salade de tortis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1862014"/>
                  </a:ext>
                </a:extLst>
              </a:tr>
              <a:tr h="351089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Velouté </a:t>
                      </a:r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de légumes </a:t>
                      </a: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curry et orange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Tartine œuf et ciboulette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Saucisson à l'ail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0431660"/>
                  </a:ext>
                </a:extLst>
              </a:tr>
              <a:tr h="151405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5297489"/>
                  </a:ext>
                </a:extLst>
              </a:tr>
              <a:tr h="31858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Sauté de porc sauce </a:t>
                      </a:r>
                      <a:r>
                        <a:rPr lang="fr-FR" sz="9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arrabiata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Pates Sauce aux 3 fromages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Pizza reine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Steak de veau haché au cheddar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Jambon fumé sauce Louisiane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8874402"/>
                  </a:ext>
                </a:extLst>
              </a:tr>
              <a:tr h="35758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Duo de poisson crème coco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Pavé de merlu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Manchons de canard confit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Filet de colin lieu sauce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4633700"/>
                  </a:ext>
                </a:extLst>
              </a:tr>
              <a:tr h="351089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Pates à la Bolognaise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8972930"/>
                  </a:ext>
                </a:extLst>
              </a:tr>
              <a:tr h="151405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6790524"/>
                  </a:ext>
                </a:extLst>
              </a:tr>
              <a:tr h="325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Julienne de légumes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Macaroni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Pommes de terre noisettes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Epinards béchamel gratinés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Purée de pomme de terre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9592282"/>
                  </a:ext>
                </a:extLst>
              </a:tr>
              <a:tr h="3640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Semoule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Brocoli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Riz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Haricots verts persillées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0939820"/>
                  </a:ext>
                </a:extLst>
              </a:tr>
              <a:tr h="151405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7633639"/>
                  </a:ext>
                </a:extLst>
              </a:tr>
              <a:tr h="151405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8453468"/>
                  </a:ext>
                </a:extLst>
              </a:tr>
              <a:tr h="3560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Assortiment de yaourts natures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0313486"/>
                  </a:ext>
                </a:extLst>
              </a:tr>
              <a:tr h="1560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Yaourt nature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Coulommiers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Cantafrais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1425250"/>
                  </a:ext>
                </a:extLst>
              </a:tr>
              <a:tr h="3120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Tomme noire</a:t>
                      </a:r>
                    </a:p>
                    <a:p>
                      <a:pPr algn="l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Fromage frais demi sel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Kiri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Emmental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6625971"/>
                  </a:ext>
                </a:extLst>
              </a:tr>
              <a:tr h="3380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Fromage blanc et corn flakes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Poire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0832803"/>
                  </a:ext>
                </a:extLst>
              </a:tr>
              <a:tr h="48635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Banane</a:t>
                      </a:r>
                    </a:p>
                    <a:p>
                      <a:pPr algn="ctr" fontAlgn="b"/>
                      <a:endParaRPr lang="fr-FR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Flan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patissier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Apple crumble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Salade de fruits frais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Compote allégée </a:t>
                      </a: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pomme abricot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3878499"/>
                  </a:ext>
                </a:extLst>
              </a:tr>
              <a:tr h="325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Roulé à la framboise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Ile flottante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Milk </a:t>
                      </a:r>
                      <a:r>
                        <a:rPr lang="fr-FR" sz="9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shake</a:t>
                      </a:r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à la pomme et fruits rouges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5566517"/>
                  </a:ext>
                </a:extLst>
              </a:tr>
              <a:tr h="344586"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Poire belle Hélène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5487109"/>
                  </a:ext>
                </a:extLst>
              </a:tr>
            </a:tbl>
          </a:graphicData>
        </a:graphic>
      </p:graphicFrame>
      <p:sp>
        <p:nvSpPr>
          <p:cNvPr id="106" name="ZoneTexte 105"/>
          <p:cNvSpPr txBox="1"/>
          <p:nvPr/>
        </p:nvSpPr>
        <p:spPr>
          <a:xfrm>
            <a:off x="2250356" y="6925374"/>
            <a:ext cx="2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Maternelle en vert</a:t>
            </a:r>
          </a:p>
        </p:txBody>
      </p:sp>
      <p:pic>
        <p:nvPicPr>
          <p:cNvPr id="114" name="Image 113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904" y="6372919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Image 115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618" y="5840506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Image 119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3702" y="6343320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Image 120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042" y="5755066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486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6365061" y="369220"/>
            <a:ext cx="3446135" cy="3150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19 AU 23 NOVEMBRE 2018</a:t>
            </a:r>
          </a:p>
        </p:txBody>
      </p:sp>
      <p:cxnSp>
        <p:nvCxnSpPr>
          <p:cNvPr id="75" name="Connecteur droit 74"/>
          <p:cNvCxnSpPr>
            <a:cxnSpLocks noChangeShapeType="1"/>
          </p:cNvCxnSpPr>
          <p:nvPr/>
        </p:nvCxnSpPr>
        <p:spPr bwMode="auto">
          <a:xfrm>
            <a:off x="1242242" y="22684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Connecteur droit 75"/>
          <p:cNvCxnSpPr>
            <a:cxnSpLocks noChangeShapeType="1"/>
          </p:cNvCxnSpPr>
          <p:nvPr/>
        </p:nvCxnSpPr>
        <p:spPr bwMode="auto">
          <a:xfrm>
            <a:off x="2914650" y="226201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Connecteur droit 76"/>
          <p:cNvCxnSpPr>
            <a:cxnSpLocks noChangeShapeType="1"/>
          </p:cNvCxnSpPr>
          <p:nvPr/>
        </p:nvCxnSpPr>
        <p:spPr bwMode="auto">
          <a:xfrm>
            <a:off x="464459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Connecteur droit 77"/>
          <p:cNvCxnSpPr>
            <a:cxnSpLocks noChangeShapeType="1"/>
          </p:cNvCxnSpPr>
          <p:nvPr/>
        </p:nvCxnSpPr>
        <p:spPr bwMode="auto">
          <a:xfrm>
            <a:off x="6353910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Connecteur droit 78"/>
          <p:cNvCxnSpPr>
            <a:cxnSpLocks noChangeShapeType="1"/>
          </p:cNvCxnSpPr>
          <p:nvPr/>
        </p:nvCxnSpPr>
        <p:spPr bwMode="auto">
          <a:xfrm>
            <a:off x="8143859" y="227863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Connecteur droit 79"/>
          <p:cNvCxnSpPr>
            <a:cxnSpLocks noChangeShapeType="1"/>
          </p:cNvCxnSpPr>
          <p:nvPr/>
        </p:nvCxnSpPr>
        <p:spPr bwMode="auto">
          <a:xfrm>
            <a:off x="1242244" y="357106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" name="Connecteur droit 80"/>
          <p:cNvCxnSpPr>
            <a:cxnSpLocks noChangeShapeType="1"/>
          </p:cNvCxnSpPr>
          <p:nvPr/>
        </p:nvCxnSpPr>
        <p:spPr bwMode="auto">
          <a:xfrm>
            <a:off x="2914652" y="356460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Connecteur droit 81"/>
          <p:cNvCxnSpPr>
            <a:cxnSpLocks noChangeShapeType="1"/>
          </p:cNvCxnSpPr>
          <p:nvPr/>
        </p:nvCxnSpPr>
        <p:spPr bwMode="auto">
          <a:xfrm>
            <a:off x="464459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Connecteur droit 82"/>
          <p:cNvCxnSpPr>
            <a:cxnSpLocks noChangeShapeType="1"/>
          </p:cNvCxnSpPr>
          <p:nvPr/>
        </p:nvCxnSpPr>
        <p:spPr bwMode="auto">
          <a:xfrm>
            <a:off x="6353912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Connecteur droit 83"/>
          <p:cNvCxnSpPr>
            <a:cxnSpLocks noChangeShapeType="1"/>
          </p:cNvCxnSpPr>
          <p:nvPr/>
        </p:nvCxnSpPr>
        <p:spPr bwMode="auto">
          <a:xfrm>
            <a:off x="8143861" y="3581232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53393" y="4562547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Connecteur droit 85"/>
          <p:cNvCxnSpPr>
            <a:cxnSpLocks noChangeShapeType="1"/>
          </p:cNvCxnSpPr>
          <p:nvPr/>
        </p:nvCxnSpPr>
        <p:spPr bwMode="auto">
          <a:xfrm>
            <a:off x="2925801" y="4556094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Connecteur droit 86"/>
          <p:cNvCxnSpPr>
            <a:cxnSpLocks noChangeShapeType="1"/>
          </p:cNvCxnSpPr>
          <p:nvPr/>
        </p:nvCxnSpPr>
        <p:spPr bwMode="auto">
          <a:xfrm>
            <a:off x="4655741" y="457271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Connecteur droit 87"/>
          <p:cNvCxnSpPr>
            <a:cxnSpLocks noChangeShapeType="1"/>
          </p:cNvCxnSpPr>
          <p:nvPr/>
        </p:nvCxnSpPr>
        <p:spPr bwMode="auto">
          <a:xfrm>
            <a:off x="6365061" y="457271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Connecteur droit 88"/>
          <p:cNvCxnSpPr>
            <a:cxnSpLocks noChangeShapeType="1"/>
          </p:cNvCxnSpPr>
          <p:nvPr/>
        </p:nvCxnSpPr>
        <p:spPr bwMode="auto">
          <a:xfrm>
            <a:off x="8155010" y="457271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Connecteur droit 89"/>
          <p:cNvCxnSpPr>
            <a:cxnSpLocks noChangeShapeType="1"/>
          </p:cNvCxnSpPr>
          <p:nvPr/>
        </p:nvCxnSpPr>
        <p:spPr bwMode="auto">
          <a:xfrm>
            <a:off x="1242244" y="544326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Connecteur droit 90"/>
          <p:cNvCxnSpPr>
            <a:cxnSpLocks noChangeShapeType="1"/>
          </p:cNvCxnSpPr>
          <p:nvPr/>
        </p:nvCxnSpPr>
        <p:spPr bwMode="auto">
          <a:xfrm>
            <a:off x="2914652" y="543681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Connecteur droit 91"/>
          <p:cNvCxnSpPr>
            <a:cxnSpLocks noChangeShapeType="1"/>
          </p:cNvCxnSpPr>
          <p:nvPr/>
        </p:nvCxnSpPr>
        <p:spPr bwMode="auto">
          <a:xfrm>
            <a:off x="464459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Connecteur droit 92"/>
          <p:cNvCxnSpPr>
            <a:cxnSpLocks noChangeShapeType="1"/>
          </p:cNvCxnSpPr>
          <p:nvPr/>
        </p:nvCxnSpPr>
        <p:spPr bwMode="auto">
          <a:xfrm>
            <a:off x="6353912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Connecteur droit 93"/>
          <p:cNvCxnSpPr>
            <a:cxnSpLocks noChangeShapeType="1"/>
          </p:cNvCxnSpPr>
          <p:nvPr/>
        </p:nvCxnSpPr>
        <p:spPr bwMode="auto">
          <a:xfrm>
            <a:off x="8143861" y="545344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93534"/>
              </p:ext>
            </p:extLst>
          </p:nvPr>
        </p:nvGraphicFramePr>
        <p:xfrm>
          <a:off x="1153512" y="1191606"/>
          <a:ext cx="8286495" cy="5503116"/>
        </p:xfrm>
        <a:graphic>
          <a:graphicData uri="http://schemas.openxmlformats.org/drawingml/2006/table">
            <a:tbl>
              <a:tblPr/>
              <a:tblGrid>
                <a:gridCol w="1657299">
                  <a:extLst>
                    <a:ext uri="{9D8B030D-6E8A-4147-A177-3AD203B41FA5}">
                      <a16:colId xmlns:a16="http://schemas.microsoft.com/office/drawing/2014/main" xmlns="" val="2452530660"/>
                    </a:ext>
                  </a:extLst>
                </a:gridCol>
                <a:gridCol w="1657299">
                  <a:extLst>
                    <a:ext uri="{9D8B030D-6E8A-4147-A177-3AD203B41FA5}">
                      <a16:colId xmlns:a16="http://schemas.microsoft.com/office/drawing/2014/main" xmlns="" val="107537674"/>
                    </a:ext>
                  </a:extLst>
                </a:gridCol>
                <a:gridCol w="1657299">
                  <a:extLst>
                    <a:ext uri="{9D8B030D-6E8A-4147-A177-3AD203B41FA5}">
                      <a16:colId xmlns:a16="http://schemas.microsoft.com/office/drawing/2014/main" xmlns="" val="3648313822"/>
                    </a:ext>
                  </a:extLst>
                </a:gridCol>
                <a:gridCol w="1657299">
                  <a:extLst>
                    <a:ext uri="{9D8B030D-6E8A-4147-A177-3AD203B41FA5}">
                      <a16:colId xmlns:a16="http://schemas.microsoft.com/office/drawing/2014/main" xmlns="" val="1840750844"/>
                    </a:ext>
                  </a:extLst>
                </a:gridCol>
                <a:gridCol w="1657299">
                  <a:extLst>
                    <a:ext uri="{9D8B030D-6E8A-4147-A177-3AD203B41FA5}">
                      <a16:colId xmlns:a16="http://schemas.microsoft.com/office/drawing/2014/main" xmlns="" val="2113378283"/>
                    </a:ext>
                  </a:extLst>
                </a:gridCol>
              </a:tblGrid>
              <a:tr h="333977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Maïs</a:t>
                      </a:r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râpées à l'aneth</a:t>
                      </a:r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Salade de tomate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0288343"/>
                  </a:ext>
                </a:extLst>
              </a:tr>
              <a:tr h="3339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Radis rose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Salade verte et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dés de 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Salade d'agrumes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Chou blanc et</a:t>
                      </a:r>
                    </a:p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dés de mimolette</a:t>
                      </a:r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7170261"/>
                  </a:ext>
                </a:extLst>
              </a:tr>
              <a:tr h="327905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Macédoine mayonnaise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Velouté forestier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Friand au fromage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0873249"/>
                  </a:ext>
                </a:extLst>
              </a:tr>
              <a:tr h="138449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8018993"/>
                  </a:ext>
                </a:extLst>
              </a:tr>
              <a:tr h="2975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Escalope de dinde à la crème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Saucisse de Strasbourg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Rôti de porc aux oignons caramélisés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Colin d'Alaska meunière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Poisson blanc sauce vierge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111598"/>
                  </a:ext>
                </a:extLst>
              </a:tr>
              <a:tr h="4523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Parmentier de poisson et patate douce aux épices fumées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Pavé de saumon à la crème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Quenelles gratinées à la Normande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Aiguillettes de poulet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6028119"/>
                  </a:ext>
                </a:extLst>
              </a:tr>
              <a:tr h="327905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Hachis Parmentier</a:t>
                      </a:r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7442623"/>
                  </a:ext>
                </a:extLst>
              </a:tr>
              <a:tr h="138449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1985466"/>
                  </a:ext>
                </a:extLst>
              </a:tr>
              <a:tr h="3036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Patate douce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Semoule</a:t>
                      </a:r>
                    </a:p>
                    <a:p>
                      <a:pPr marL="0" algn="ctr" defTabSz="914400" rtl="0" eaLnBrk="1" fontAlgn="ctr" latinLnBrk="0" hangingPunct="1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Gratin de courgettes</a:t>
                      </a:r>
                    </a:p>
                    <a:p>
                      <a:pPr marL="0" algn="ctr" defTabSz="914400" rtl="0" eaLnBrk="1" fontAlgn="ctr" latinLnBrk="0" hangingPunct="1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Epinards béchamel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Haricots verts persillés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7342324"/>
                  </a:ext>
                </a:extLst>
              </a:tr>
              <a:tr h="3400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Choux fleurs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Légumes couscous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Penne </a:t>
                      </a:r>
                      <a:r>
                        <a:rPr lang="fr-FR" sz="9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rigate</a:t>
                      </a:r>
                      <a:endParaRPr lang="fr-FR" sz="9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Purée de pomme de terre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Poêle de céréales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9510004"/>
                  </a:ext>
                </a:extLst>
              </a:tr>
              <a:tr h="13966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9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3740713"/>
                  </a:ext>
                </a:extLst>
              </a:tr>
              <a:tr h="138449"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8788982"/>
                  </a:ext>
                </a:extLst>
              </a:tr>
              <a:tr h="31576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Fromage frais demi sel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Assortiment de yaourt nature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7851563"/>
                  </a:ext>
                </a:extLst>
              </a:tr>
              <a:tr h="2768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Gouda</a:t>
                      </a:r>
                    </a:p>
                    <a:p>
                      <a:pPr marL="0" algn="ctr" defTabSz="914400" rtl="0" eaLnBrk="1" fontAlgn="ctr" latinLnBrk="0" hangingPunct="1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Yaourt nature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Tomme noire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Petit moulé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Camembert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2931058"/>
                  </a:ext>
                </a:extLst>
              </a:tr>
              <a:tr h="29147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Rondelé</a:t>
                      </a: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aux noix</a:t>
                      </a:r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Croc'lait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0316285"/>
                  </a:ext>
                </a:extLst>
              </a:tr>
              <a:tr h="31576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5386987"/>
                  </a:ext>
                </a:extLst>
              </a:tr>
              <a:tr h="29754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Flan saveur vanille nappé caramel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Cocktail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Compote allégée pomme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Poire</a:t>
                      </a:r>
                    </a:p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3349598"/>
                  </a:ext>
                </a:extLst>
              </a:tr>
              <a:tr h="303615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Brownie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Cubes de poires au sirop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2359460"/>
                  </a:ext>
                </a:extLst>
              </a:tr>
              <a:tr h="3218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Pomme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Moelleux au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Milk </a:t>
                      </a:r>
                      <a:r>
                        <a:rPr lang="fr-FR" sz="9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shake</a:t>
                      </a:r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Barre bretonne et crème anglaise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030355"/>
                  </a:ext>
                </a:extLst>
              </a:tr>
            </a:tbl>
          </a:graphicData>
        </a:graphic>
      </p:graphicFrame>
      <p:pic>
        <p:nvPicPr>
          <p:cNvPr id="109" name="Image 108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70" y="6026625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Image 110">
            <a:extLst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755" y="6319604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091BFC61-0A2B-44CB-A2C0-78F6A4E943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130" y="1674038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4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 81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937" y="5783995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Image 79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961" y="6368171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Image 77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123" y="5800448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889"/>
            <a:ext cx="10691813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6329763" y="324247"/>
            <a:ext cx="3457286" cy="461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>
                <a:solidFill>
                  <a:srgbClr val="3F14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DÉJEUNERS DU 26 AU 30 NOVEMBRE 2018</a:t>
            </a:r>
          </a:p>
        </p:txBody>
      </p:sp>
      <p:cxnSp>
        <p:nvCxnSpPr>
          <p:cNvPr id="85" name="Connecteur droit 84"/>
          <p:cNvCxnSpPr>
            <a:cxnSpLocks noChangeShapeType="1"/>
          </p:cNvCxnSpPr>
          <p:nvPr/>
        </p:nvCxnSpPr>
        <p:spPr bwMode="auto">
          <a:xfrm>
            <a:off x="1242242" y="2289039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Connecteur droit 96"/>
          <p:cNvCxnSpPr>
            <a:cxnSpLocks noChangeShapeType="1"/>
          </p:cNvCxnSpPr>
          <p:nvPr/>
        </p:nvCxnSpPr>
        <p:spPr bwMode="auto">
          <a:xfrm>
            <a:off x="2914650" y="2282586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Connecteur droit 97"/>
          <p:cNvCxnSpPr>
            <a:cxnSpLocks noChangeShapeType="1"/>
          </p:cNvCxnSpPr>
          <p:nvPr/>
        </p:nvCxnSpPr>
        <p:spPr bwMode="auto">
          <a:xfrm>
            <a:off x="4644590" y="22992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Connecteur droit 98"/>
          <p:cNvCxnSpPr>
            <a:cxnSpLocks noChangeShapeType="1"/>
          </p:cNvCxnSpPr>
          <p:nvPr/>
        </p:nvCxnSpPr>
        <p:spPr bwMode="auto">
          <a:xfrm>
            <a:off x="6353910" y="22992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Connecteur droit 99"/>
          <p:cNvCxnSpPr>
            <a:cxnSpLocks noChangeShapeType="1"/>
          </p:cNvCxnSpPr>
          <p:nvPr/>
        </p:nvCxnSpPr>
        <p:spPr bwMode="auto">
          <a:xfrm>
            <a:off x="8143859" y="22992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Connecteur droit 100"/>
          <p:cNvCxnSpPr>
            <a:cxnSpLocks noChangeShapeType="1"/>
          </p:cNvCxnSpPr>
          <p:nvPr/>
        </p:nvCxnSpPr>
        <p:spPr bwMode="auto">
          <a:xfrm>
            <a:off x="1242242" y="357501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Connecteur droit 101"/>
          <p:cNvCxnSpPr>
            <a:cxnSpLocks noChangeShapeType="1"/>
          </p:cNvCxnSpPr>
          <p:nvPr/>
        </p:nvCxnSpPr>
        <p:spPr bwMode="auto">
          <a:xfrm>
            <a:off x="2914650" y="356855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Connecteur droit 102"/>
          <p:cNvCxnSpPr>
            <a:cxnSpLocks noChangeShapeType="1"/>
          </p:cNvCxnSpPr>
          <p:nvPr/>
        </p:nvCxnSpPr>
        <p:spPr bwMode="auto">
          <a:xfrm>
            <a:off x="4644590" y="358518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Connecteur droit 103"/>
          <p:cNvCxnSpPr>
            <a:cxnSpLocks noChangeShapeType="1"/>
          </p:cNvCxnSpPr>
          <p:nvPr/>
        </p:nvCxnSpPr>
        <p:spPr bwMode="auto">
          <a:xfrm>
            <a:off x="6353910" y="358518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Connecteur droit 104"/>
          <p:cNvCxnSpPr>
            <a:cxnSpLocks noChangeShapeType="1"/>
          </p:cNvCxnSpPr>
          <p:nvPr/>
        </p:nvCxnSpPr>
        <p:spPr bwMode="auto">
          <a:xfrm>
            <a:off x="8143859" y="358518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Connecteur droit 105"/>
          <p:cNvCxnSpPr>
            <a:cxnSpLocks noChangeShapeType="1"/>
          </p:cNvCxnSpPr>
          <p:nvPr/>
        </p:nvCxnSpPr>
        <p:spPr bwMode="auto">
          <a:xfrm>
            <a:off x="1242242" y="466530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Connecteur droit 106"/>
          <p:cNvCxnSpPr>
            <a:cxnSpLocks noChangeShapeType="1"/>
          </p:cNvCxnSpPr>
          <p:nvPr/>
        </p:nvCxnSpPr>
        <p:spPr bwMode="auto">
          <a:xfrm>
            <a:off x="2914650" y="4658850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Connecteur droit 107"/>
          <p:cNvCxnSpPr>
            <a:cxnSpLocks noChangeShapeType="1"/>
          </p:cNvCxnSpPr>
          <p:nvPr/>
        </p:nvCxnSpPr>
        <p:spPr bwMode="auto">
          <a:xfrm>
            <a:off x="4644590" y="467547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Connecteur droit 108"/>
          <p:cNvCxnSpPr>
            <a:cxnSpLocks noChangeShapeType="1"/>
          </p:cNvCxnSpPr>
          <p:nvPr/>
        </p:nvCxnSpPr>
        <p:spPr bwMode="auto">
          <a:xfrm>
            <a:off x="6353910" y="467547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Connecteur droit 109"/>
          <p:cNvCxnSpPr>
            <a:cxnSpLocks noChangeShapeType="1"/>
          </p:cNvCxnSpPr>
          <p:nvPr/>
        </p:nvCxnSpPr>
        <p:spPr bwMode="auto">
          <a:xfrm>
            <a:off x="8143859" y="4675475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Connecteur droit 110"/>
          <p:cNvCxnSpPr>
            <a:cxnSpLocks noChangeShapeType="1"/>
          </p:cNvCxnSpPr>
          <p:nvPr/>
        </p:nvCxnSpPr>
        <p:spPr bwMode="auto">
          <a:xfrm>
            <a:off x="1242242" y="5457391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Connecteur droit 111"/>
          <p:cNvCxnSpPr>
            <a:cxnSpLocks noChangeShapeType="1"/>
          </p:cNvCxnSpPr>
          <p:nvPr/>
        </p:nvCxnSpPr>
        <p:spPr bwMode="auto">
          <a:xfrm>
            <a:off x="2914650" y="5450938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Connecteur droit 112"/>
          <p:cNvCxnSpPr>
            <a:cxnSpLocks noChangeShapeType="1"/>
          </p:cNvCxnSpPr>
          <p:nvPr/>
        </p:nvCxnSpPr>
        <p:spPr bwMode="auto">
          <a:xfrm>
            <a:off x="4644590" y="54675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Connecteur droit 113"/>
          <p:cNvCxnSpPr>
            <a:cxnSpLocks noChangeShapeType="1"/>
          </p:cNvCxnSpPr>
          <p:nvPr/>
        </p:nvCxnSpPr>
        <p:spPr bwMode="auto">
          <a:xfrm>
            <a:off x="6353910" y="54675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Connecteur droit 114"/>
          <p:cNvCxnSpPr>
            <a:cxnSpLocks noChangeShapeType="1"/>
          </p:cNvCxnSpPr>
          <p:nvPr/>
        </p:nvCxnSpPr>
        <p:spPr bwMode="auto">
          <a:xfrm>
            <a:off x="8143859" y="5467563"/>
            <a:ext cx="1512170" cy="0"/>
          </a:xfrm>
          <a:prstGeom prst="line">
            <a:avLst/>
          </a:prstGeom>
          <a:noFill/>
          <a:ln w="34925" algn="ctr">
            <a:solidFill>
              <a:srgbClr val="8BCB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2051877" y="6788201"/>
            <a:ext cx="2357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fr-FR" b="1" dirty="0">
                <a:solidFill>
                  <a:srgbClr val="00B050"/>
                </a:solidFill>
                <a:latin typeface="Calibri" panose="020F0502020204030204" pitchFamily="34" charset="0"/>
              </a:rPr>
              <a:t>Maternelle en vert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61476"/>
              </p:ext>
            </p:extLst>
          </p:nvPr>
        </p:nvGraphicFramePr>
        <p:xfrm>
          <a:off x="1314252" y="1202826"/>
          <a:ext cx="8557800" cy="5582052"/>
        </p:xfrm>
        <a:graphic>
          <a:graphicData uri="http://schemas.openxmlformats.org/drawingml/2006/table">
            <a:tbl>
              <a:tblPr/>
              <a:tblGrid>
                <a:gridCol w="1711560">
                  <a:extLst>
                    <a:ext uri="{9D8B030D-6E8A-4147-A177-3AD203B41FA5}">
                      <a16:colId xmlns:a16="http://schemas.microsoft.com/office/drawing/2014/main" xmlns="" val="1299299526"/>
                    </a:ext>
                  </a:extLst>
                </a:gridCol>
                <a:gridCol w="1711560">
                  <a:extLst>
                    <a:ext uri="{9D8B030D-6E8A-4147-A177-3AD203B41FA5}">
                      <a16:colId xmlns:a16="http://schemas.microsoft.com/office/drawing/2014/main" xmlns="" val="2292056148"/>
                    </a:ext>
                  </a:extLst>
                </a:gridCol>
                <a:gridCol w="1711560">
                  <a:extLst>
                    <a:ext uri="{9D8B030D-6E8A-4147-A177-3AD203B41FA5}">
                      <a16:colId xmlns:a16="http://schemas.microsoft.com/office/drawing/2014/main" xmlns="" val="3087487791"/>
                    </a:ext>
                  </a:extLst>
                </a:gridCol>
                <a:gridCol w="1711560">
                  <a:extLst>
                    <a:ext uri="{9D8B030D-6E8A-4147-A177-3AD203B41FA5}">
                      <a16:colId xmlns:a16="http://schemas.microsoft.com/office/drawing/2014/main" xmlns="" val="1401621734"/>
                    </a:ext>
                  </a:extLst>
                </a:gridCol>
                <a:gridCol w="1711560">
                  <a:extLst>
                    <a:ext uri="{9D8B030D-6E8A-4147-A177-3AD203B41FA5}">
                      <a16:colId xmlns:a16="http://schemas.microsoft.com/office/drawing/2014/main" xmlns="" val="4207690566"/>
                    </a:ext>
                  </a:extLst>
                </a:gridCol>
              </a:tblGrid>
              <a:tr h="417565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Betteraves vinaigrette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Riz aux poivrons et maïs</a:t>
                      </a:r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sng" strike="noStrike" dirty="0">
                          <a:effectLst/>
                          <a:latin typeface="Calibri" panose="020F0502020204030204" pitchFamily="34" charset="0"/>
                        </a:rPr>
                        <a:t>ANIMATION TEXANE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84051311"/>
                  </a:ext>
                </a:extLst>
              </a:tr>
              <a:tr h="35229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Mortadelle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Concombre vinaigrette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Tartine Thon ciboulette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vert et </a:t>
                      </a:r>
                    </a:p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dés de mimolette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Taboulé à la menthe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18102094"/>
                  </a:ext>
                </a:extLst>
              </a:tr>
              <a:tr h="345885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Salade de tomate</a:t>
                      </a:r>
                    </a:p>
                    <a:p>
                      <a:pPr algn="ctr" fontAlgn="b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+mj-lt"/>
                        </a:rPr>
                        <a:t>Salade de mais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râpées à l’aneth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10452084"/>
                  </a:ext>
                </a:extLst>
              </a:tr>
              <a:tr h="152594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39662422"/>
                  </a:ext>
                </a:extLst>
              </a:tr>
              <a:tr h="31385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Steak haché sauce ketchup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Omelette fines herbes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Aiguillette de poulet sauce barbecue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Pavé de Colin d’Alaska sauce citron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12247667"/>
                  </a:ext>
                </a:extLst>
              </a:tr>
              <a:tr h="47719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Filet de lieu  </a:t>
                      </a:r>
                      <a:r>
                        <a:rPr lang="fr-FR" sz="9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Dugleré</a:t>
                      </a:r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Flamiche aux poireaux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Blanquette de veau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Chili con carne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Merguez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52769462"/>
                  </a:ext>
                </a:extLst>
              </a:tr>
              <a:tr h="284988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Boulette de mouton sauce catalane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8376722"/>
                  </a:ext>
                </a:extLst>
              </a:tr>
              <a:tr h="152594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02892434"/>
                  </a:ext>
                </a:extLst>
              </a:tr>
              <a:tr h="32026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Carottes persillées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Riz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Pommes de terre en robe des champs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Riz créole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Jardinière de légumes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8666693"/>
                  </a:ext>
                </a:extLst>
              </a:tr>
              <a:tr h="35869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Frites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Fondue de poireaux</a:t>
                      </a: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Poêlée forestière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Poêlée Texane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Semoule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6427396"/>
                  </a:ext>
                </a:extLst>
              </a:tr>
              <a:tr h="152594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99513544"/>
                  </a:ext>
                </a:extLst>
              </a:tr>
              <a:tr h="152594">
                <a:tc>
                  <a:txBody>
                    <a:bodyPr/>
                    <a:lstStyle/>
                    <a:p>
                      <a:pPr algn="ctr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74245926"/>
                  </a:ext>
                </a:extLst>
              </a:tr>
              <a:tr h="3330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Yaourt nature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Vache qui rit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49142489"/>
                  </a:ext>
                </a:extLst>
              </a:tr>
              <a:tr h="1537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Brie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Saint Bricet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Yaourt nature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Emmental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45730919"/>
                  </a:ext>
                </a:extLst>
              </a:tr>
              <a:tr h="30745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Fromage frais demi sel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Petit cotentin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Mimolette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Tomme noire</a:t>
                      </a:r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29732653"/>
                  </a:ext>
                </a:extLst>
              </a:tr>
              <a:tr h="3330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Corbeille de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Poire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55563476"/>
                  </a:ext>
                </a:extLst>
              </a:tr>
              <a:tr h="313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Banane</a:t>
                      </a:r>
                    </a:p>
                    <a:p>
                      <a:pPr algn="ctr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Tarte aux pommes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Compote allégée pomme cassis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Ananas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90861012"/>
                  </a:ext>
                </a:extLst>
              </a:tr>
              <a:tr h="320265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Mousse chocolat</a:t>
                      </a:r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r-FR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Yaourt aux fruits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Crème caramel et biscuit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Abricots au sirop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24024623"/>
                  </a:ext>
                </a:extLst>
              </a:tr>
              <a:tr h="3394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Pêche façon melba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Pain d'épices et </a:t>
                      </a:r>
                    </a:p>
                    <a:p>
                      <a:pPr algn="ctr" fontAlgn="ctr"/>
                      <a:r>
                        <a:rPr lang="fr-FR" sz="900" b="0" i="0" u="none" strike="noStrike" dirty="0">
                          <a:effectLst/>
                          <a:latin typeface="Calibri" panose="020F0502020204030204" pitchFamily="34" charset="0"/>
                        </a:rPr>
                        <a:t>crème anglaise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85329517"/>
                  </a:ext>
                </a:extLst>
              </a:tr>
            </a:tbl>
          </a:graphicData>
        </a:graphic>
      </p:graphicFrame>
      <p:pic>
        <p:nvPicPr>
          <p:cNvPr id="77" name="Image 76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81" y="6136150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Image 80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392" y="6086423"/>
            <a:ext cx="294290" cy="284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Image 83">
            <a:extLst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295" y="6396708"/>
            <a:ext cx="354467" cy="34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xmlns="" id="{0EF00CE1-49DF-408E-AC87-F97C3AE10F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464" y="2995455"/>
            <a:ext cx="253834" cy="209097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xmlns="" id="{EB51D5D3-3E7A-4E6B-BD85-3A4083D996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266" y="2009780"/>
            <a:ext cx="299079" cy="28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396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700</Words>
  <Application>Microsoft Office PowerPoint</Application>
  <PresentationFormat>Personnalisé</PresentationFormat>
  <Paragraphs>240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SODEXO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GOEPP, mathilde</dc:creator>
  <cp:lastModifiedBy>Nelly</cp:lastModifiedBy>
  <cp:revision>117</cp:revision>
  <cp:lastPrinted>2018-10-11T07:41:12Z</cp:lastPrinted>
  <dcterms:created xsi:type="dcterms:W3CDTF">2017-09-04T08:58:15Z</dcterms:created>
  <dcterms:modified xsi:type="dcterms:W3CDTF">2018-11-05T11:39:26Z</dcterms:modified>
</cp:coreProperties>
</file>